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56" r:id="rId2"/>
    <p:sldId id="257" r:id="rId3"/>
    <p:sldId id="258" r:id="rId4"/>
    <p:sldId id="263" r:id="rId5"/>
    <p:sldId id="261" r:id="rId6"/>
    <p:sldId id="262" r:id="rId7"/>
  </p:sldIdLst>
  <p:sldSz cx="9144000" cy="6858000" type="screen4x3"/>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92" autoAdjust="0"/>
    <p:restoredTop sz="94660"/>
  </p:normalViewPr>
  <p:slideViewPr>
    <p:cSldViewPr snapToGrid="0" showGuides="1">
      <p:cViewPr varScale="1">
        <p:scale>
          <a:sx n="72" d="100"/>
          <a:sy n="72" d="100"/>
        </p:scale>
        <p:origin x="72" y="16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8560DFD8-1473-4D3C-9D06-65B0D4DEAC15}" type="datetimeFigureOut">
              <a:rPr kumimoji="1" lang="ja-JP" altLang="en-US" smtClean="0"/>
              <a:t>2026/3/30</a:t>
            </a:fld>
            <a:endParaRPr kumimoji="1" lang="ja-JP" altLang="en-US"/>
          </a:p>
        </p:txBody>
      </p:sp>
      <p:sp>
        <p:nvSpPr>
          <p:cNvPr id="4" name="スライド イメージ プレースホルダー 3"/>
          <p:cNvSpPr>
            <a:spLocks noGrp="1" noRot="1" noChangeAspect="1"/>
          </p:cNvSpPr>
          <p:nvPr>
            <p:ph type="sldImg" idx="2"/>
          </p:nvPr>
        </p:nvSpPr>
        <p:spPr>
          <a:xfrm>
            <a:off x="1149350" y="1233488"/>
            <a:ext cx="443706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05D3A77D-B3CC-4189-8CAE-9A38C218257D}" type="slidenum">
              <a:rPr kumimoji="1" lang="ja-JP" altLang="en-US" smtClean="0"/>
              <a:t>‹#›</a:t>
            </a:fld>
            <a:endParaRPr kumimoji="1" lang="ja-JP" altLang="en-US"/>
          </a:p>
        </p:txBody>
      </p:sp>
    </p:spTree>
    <p:extLst>
      <p:ext uri="{BB962C8B-B14F-4D97-AF65-F5344CB8AC3E}">
        <p14:creationId xmlns:p14="http://schemas.microsoft.com/office/powerpoint/2010/main" val="377131843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37203303-BED4-4889-86C7-D0120BB61301}" type="datetime1">
              <a:rPr kumimoji="1" lang="ja-JP" altLang="en-US" smtClean="0"/>
              <a:t>2026/3/30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284EE2F-5E75-4241-B0CA-6321F7959A1C}" type="slidenum">
              <a:rPr kumimoji="1" lang="ja-JP" altLang="en-US" smtClean="0"/>
              <a:t>‹#›</a:t>
            </a:fld>
            <a:endParaRPr kumimoji="1" lang="ja-JP" altLang="en-US"/>
          </a:p>
        </p:txBody>
      </p:sp>
    </p:spTree>
    <p:extLst>
      <p:ext uri="{BB962C8B-B14F-4D97-AF65-F5344CB8AC3E}">
        <p14:creationId xmlns:p14="http://schemas.microsoft.com/office/powerpoint/2010/main" val="22479239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A9F77F7-6BD0-4BE3-93CB-88E5E6BF9061}" type="datetime1">
              <a:rPr kumimoji="1" lang="ja-JP" altLang="en-US" smtClean="0"/>
              <a:t>2026/3/30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284EE2F-5E75-4241-B0CA-6321F7959A1C}" type="slidenum">
              <a:rPr kumimoji="1" lang="ja-JP" altLang="en-US" smtClean="0"/>
              <a:t>‹#›</a:t>
            </a:fld>
            <a:endParaRPr kumimoji="1" lang="ja-JP" altLang="en-US"/>
          </a:p>
        </p:txBody>
      </p:sp>
    </p:spTree>
    <p:extLst>
      <p:ext uri="{BB962C8B-B14F-4D97-AF65-F5344CB8AC3E}">
        <p14:creationId xmlns:p14="http://schemas.microsoft.com/office/powerpoint/2010/main" val="19661475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B4200F0-0DC5-4F92-998C-4D1264244184}" type="datetime1">
              <a:rPr kumimoji="1" lang="ja-JP" altLang="en-US" smtClean="0"/>
              <a:t>2026/3/30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284EE2F-5E75-4241-B0CA-6321F7959A1C}" type="slidenum">
              <a:rPr kumimoji="1" lang="ja-JP" altLang="en-US" smtClean="0"/>
              <a:t>‹#›</a:t>
            </a:fld>
            <a:endParaRPr kumimoji="1" lang="ja-JP" altLang="en-US"/>
          </a:p>
        </p:txBody>
      </p:sp>
    </p:spTree>
    <p:extLst>
      <p:ext uri="{BB962C8B-B14F-4D97-AF65-F5344CB8AC3E}">
        <p14:creationId xmlns:p14="http://schemas.microsoft.com/office/powerpoint/2010/main" val="910678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076156C-306C-49E5-B01B-00B9042CA392}" type="datetime1">
              <a:rPr kumimoji="1" lang="ja-JP" altLang="en-US" smtClean="0"/>
              <a:t>2026/3/30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284EE2F-5E75-4241-B0CA-6321F7959A1C}" type="slidenum">
              <a:rPr kumimoji="1" lang="ja-JP" altLang="en-US" smtClean="0"/>
              <a:t>‹#›</a:t>
            </a:fld>
            <a:endParaRPr kumimoji="1" lang="ja-JP" altLang="en-US"/>
          </a:p>
        </p:txBody>
      </p:sp>
    </p:spTree>
    <p:extLst>
      <p:ext uri="{BB962C8B-B14F-4D97-AF65-F5344CB8AC3E}">
        <p14:creationId xmlns:p14="http://schemas.microsoft.com/office/powerpoint/2010/main" val="38017274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2097562-F848-4650-B659-B68F729F61CB}" type="datetime1">
              <a:rPr kumimoji="1" lang="ja-JP" altLang="en-US" smtClean="0"/>
              <a:t>2026/3/30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284EE2F-5E75-4241-B0CA-6321F7959A1C}" type="slidenum">
              <a:rPr kumimoji="1" lang="ja-JP" altLang="en-US" smtClean="0"/>
              <a:t>‹#›</a:t>
            </a:fld>
            <a:endParaRPr kumimoji="1" lang="ja-JP" altLang="en-US"/>
          </a:p>
        </p:txBody>
      </p:sp>
    </p:spTree>
    <p:extLst>
      <p:ext uri="{BB962C8B-B14F-4D97-AF65-F5344CB8AC3E}">
        <p14:creationId xmlns:p14="http://schemas.microsoft.com/office/powerpoint/2010/main" val="21376058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3C1471CE-177C-47FC-8D0C-E7C9FD4ADB9A}" type="datetime1">
              <a:rPr kumimoji="1" lang="ja-JP" altLang="en-US" smtClean="0"/>
              <a:t>2026/3/30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284EE2F-5E75-4241-B0CA-6321F7959A1C}" type="slidenum">
              <a:rPr kumimoji="1" lang="ja-JP" altLang="en-US" smtClean="0"/>
              <a:t>‹#›</a:t>
            </a:fld>
            <a:endParaRPr kumimoji="1" lang="ja-JP" altLang="en-US"/>
          </a:p>
        </p:txBody>
      </p:sp>
    </p:spTree>
    <p:extLst>
      <p:ext uri="{BB962C8B-B14F-4D97-AF65-F5344CB8AC3E}">
        <p14:creationId xmlns:p14="http://schemas.microsoft.com/office/powerpoint/2010/main" val="23552575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76552512-2283-41FB-A24D-57AE4B7548B9}" type="datetime1">
              <a:rPr kumimoji="1" lang="ja-JP" altLang="en-US" smtClean="0"/>
              <a:t>2026/3/30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B284EE2F-5E75-4241-B0CA-6321F7959A1C}" type="slidenum">
              <a:rPr kumimoji="1" lang="ja-JP" altLang="en-US" smtClean="0"/>
              <a:t>‹#›</a:t>
            </a:fld>
            <a:endParaRPr kumimoji="1" lang="ja-JP" altLang="en-US"/>
          </a:p>
        </p:txBody>
      </p:sp>
    </p:spTree>
    <p:extLst>
      <p:ext uri="{BB962C8B-B14F-4D97-AF65-F5344CB8AC3E}">
        <p14:creationId xmlns:p14="http://schemas.microsoft.com/office/powerpoint/2010/main" val="23628379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86FE1487-0C11-40F2-8168-59984147A04F}" type="datetime1">
              <a:rPr kumimoji="1" lang="ja-JP" altLang="en-US" smtClean="0"/>
              <a:t>2026/3/30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B284EE2F-5E75-4241-B0CA-6321F7959A1C}" type="slidenum">
              <a:rPr kumimoji="1" lang="ja-JP" altLang="en-US" smtClean="0"/>
              <a:t>‹#›</a:t>
            </a:fld>
            <a:endParaRPr kumimoji="1" lang="ja-JP" altLang="en-US"/>
          </a:p>
        </p:txBody>
      </p:sp>
    </p:spTree>
    <p:extLst>
      <p:ext uri="{BB962C8B-B14F-4D97-AF65-F5344CB8AC3E}">
        <p14:creationId xmlns:p14="http://schemas.microsoft.com/office/powerpoint/2010/main" val="13720488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1A9AAE-57B5-427C-BB95-AD2A3C5DFE0A}" type="datetime1">
              <a:rPr kumimoji="1" lang="ja-JP" altLang="en-US" smtClean="0"/>
              <a:t>2026/3/30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B284EE2F-5E75-4241-B0CA-6321F7959A1C}" type="slidenum">
              <a:rPr kumimoji="1" lang="ja-JP" altLang="en-US" smtClean="0"/>
              <a:t>‹#›</a:t>
            </a:fld>
            <a:endParaRPr kumimoji="1" lang="ja-JP" altLang="en-US"/>
          </a:p>
        </p:txBody>
      </p:sp>
    </p:spTree>
    <p:extLst>
      <p:ext uri="{BB962C8B-B14F-4D97-AF65-F5344CB8AC3E}">
        <p14:creationId xmlns:p14="http://schemas.microsoft.com/office/powerpoint/2010/main" val="9460685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31A43B5-452D-4E44-A053-C00B8BEBD6A7}" type="datetime1">
              <a:rPr kumimoji="1" lang="ja-JP" altLang="en-US" smtClean="0"/>
              <a:t>2026/3/30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284EE2F-5E75-4241-B0CA-6321F7959A1C}" type="slidenum">
              <a:rPr kumimoji="1" lang="ja-JP" altLang="en-US" smtClean="0"/>
              <a:t>‹#›</a:t>
            </a:fld>
            <a:endParaRPr kumimoji="1" lang="ja-JP" altLang="en-US"/>
          </a:p>
        </p:txBody>
      </p:sp>
    </p:spTree>
    <p:extLst>
      <p:ext uri="{BB962C8B-B14F-4D97-AF65-F5344CB8AC3E}">
        <p14:creationId xmlns:p14="http://schemas.microsoft.com/office/powerpoint/2010/main" val="6561399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0600796-6328-4EB7-AE18-240C9A42DC31}" type="datetime1">
              <a:rPr kumimoji="1" lang="ja-JP" altLang="en-US" smtClean="0"/>
              <a:t>2026/3/30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284EE2F-5E75-4241-B0CA-6321F7959A1C}" type="slidenum">
              <a:rPr kumimoji="1" lang="ja-JP" altLang="en-US" smtClean="0"/>
              <a:t>‹#›</a:t>
            </a:fld>
            <a:endParaRPr kumimoji="1" lang="ja-JP" altLang="en-US"/>
          </a:p>
        </p:txBody>
      </p:sp>
    </p:spTree>
    <p:extLst>
      <p:ext uri="{BB962C8B-B14F-4D97-AF65-F5344CB8AC3E}">
        <p14:creationId xmlns:p14="http://schemas.microsoft.com/office/powerpoint/2010/main" val="8198642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9E84BA-5D32-46F8-9101-41D831477C8E}" type="datetime1">
              <a:rPr kumimoji="1" lang="ja-JP" altLang="en-US" smtClean="0"/>
              <a:t>2026/3/30</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84EE2F-5E75-4241-B0CA-6321F7959A1C}" type="slidenum">
              <a:rPr kumimoji="1" lang="ja-JP" altLang="en-US" smtClean="0"/>
              <a:t>‹#›</a:t>
            </a:fld>
            <a:endParaRPr kumimoji="1" lang="ja-JP" altLang="en-US"/>
          </a:p>
        </p:txBody>
      </p:sp>
    </p:spTree>
    <p:extLst>
      <p:ext uri="{BB962C8B-B14F-4D97-AF65-F5344CB8AC3E}">
        <p14:creationId xmlns:p14="http://schemas.microsoft.com/office/powerpoint/2010/main" val="376457320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66021F53-5D26-4394-81B3-68A1FB9606E2}"/>
              </a:ext>
            </a:extLst>
          </p:cNvPr>
          <p:cNvSpPr txBox="1"/>
          <p:nvPr/>
        </p:nvSpPr>
        <p:spPr>
          <a:xfrm>
            <a:off x="4255385" y="193863"/>
            <a:ext cx="4737195" cy="584775"/>
          </a:xfrm>
          <a:prstGeom prst="rect">
            <a:avLst/>
          </a:prstGeom>
          <a:noFill/>
        </p:spPr>
        <p:txBody>
          <a:bodyPr wrap="none" rtlCol="0">
            <a:spAutoFit/>
          </a:bodyPr>
          <a:lstStyle/>
          <a:p>
            <a:pPr algn="r"/>
            <a:r>
              <a:rPr lang="ja-JP" altLang="en-US" sz="1600" dirty="0">
                <a:latin typeface="Meiryo UI" panose="020B0604030504040204" pitchFamily="50" charset="-128"/>
                <a:ea typeface="Meiryo UI" panose="020B0604030504040204" pitchFamily="50" charset="-128"/>
              </a:rPr>
              <a:t>令和８年度 さが「きらめく」ものづくり産業創生応援事業</a:t>
            </a:r>
            <a:endParaRPr lang="en-US" altLang="ja-JP" sz="1600" dirty="0">
              <a:latin typeface="Meiryo UI" panose="020B0604030504040204" pitchFamily="50" charset="-128"/>
              <a:ea typeface="Meiryo UI" panose="020B0604030504040204" pitchFamily="50" charset="-128"/>
            </a:endParaRPr>
          </a:p>
          <a:p>
            <a:pPr algn="r"/>
            <a:r>
              <a:rPr lang="ja-JP" altLang="en-US" sz="1600" dirty="0">
                <a:latin typeface="Meiryo UI" panose="020B0604030504040204" pitchFamily="50" charset="-128"/>
                <a:ea typeface="Meiryo UI" panose="020B0604030504040204" pitchFamily="50" charset="-128"/>
              </a:rPr>
              <a:t>新技術・新製品開発等補助金</a:t>
            </a:r>
            <a:endParaRPr lang="en-US" altLang="ja-JP" sz="1600" dirty="0">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24FCE5C7-0FAA-44AC-A13F-0B23F4041CBF}"/>
              </a:ext>
            </a:extLst>
          </p:cNvPr>
          <p:cNvSpPr txBox="1"/>
          <p:nvPr/>
        </p:nvSpPr>
        <p:spPr>
          <a:xfrm>
            <a:off x="151420" y="937260"/>
            <a:ext cx="5506636" cy="523220"/>
          </a:xfrm>
          <a:prstGeom prst="rect">
            <a:avLst/>
          </a:prstGeom>
          <a:solidFill>
            <a:srgbClr val="FF5050">
              <a:alpha val="28000"/>
            </a:srgbClr>
          </a:solidFill>
          <a:ln>
            <a:solidFill>
              <a:srgbClr val="FF0000"/>
            </a:solidFill>
          </a:ln>
        </p:spPr>
        <p:txBody>
          <a:bodyPr wrap="none" rtlCol="0">
            <a:spAutoFit/>
          </a:bodyPr>
          <a:lstStyle/>
          <a:p>
            <a:r>
              <a:rPr kumimoji="1" lang="en-US" altLang="ja-JP" sz="1400" b="1" dirty="0">
                <a:solidFill>
                  <a:srgbClr val="FF0000"/>
                </a:solidFill>
                <a:latin typeface="+mn-ea"/>
              </a:rPr>
              <a:t>【</a:t>
            </a:r>
            <a:r>
              <a:rPr kumimoji="1" lang="ja-JP" altLang="en-US" sz="1400" b="1" dirty="0">
                <a:solidFill>
                  <a:srgbClr val="FF0000"/>
                </a:solidFill>
                <a:latin typeface="+mn-ea"/>
              </a:rPr>
              <a:t>提出時の注意事項</a:t>
            </a:r>
            <a:r>
              <a:rPr kumimoji="1" lang="en-US" altLang="ja-JP" sz="1400" b="1" dirty="0">
                <a:solidFill>
                  <a:srgbClr val="FF0000"/>
                </a:solidFill>
                <a:latin typeface="+mn-ea"/>
              </a:rPr>
              <a:t>】</a:t>
            </a:r>
          </a:p>
          <a:p>
            <a:r>
              <a:rPr kumimoji="1" lang="en-US" altLang="ja-JP" sz="1400" dirty="0">
                <a:solidFill>
                  <a:srgbClr val="FF0000"/>
                </a:solidFill>
                <a:latin typeface="+mn-ea"/>
              </a:rPr>
              <a:t>※</a:t>
            </a:r>
            <a:r>
              <a:rPr kumimoji="1" lang="ja-JP" altLang="en-US" sz="1400" dirty="0">
                <a:solidFill>
                  <a:srgbClr val="FF0000"/>
                </a:solidFill>
                <a:latin typeface="+mn-ea"/>
              </a:rPr>
              <a:t>本書式の</a:t>
            </a:r>
            <a:r>
              <a:rPr kumimoji="1" lang="en-US" altLang="ja-JP" sz="1400" dirty="0">
                <a:solidFill>
                  <a:srgbClr val="FF0000"/>
                </a:solidFill>
                <a:latin typeface="+mn-ea"/>
              </a:rPr>
              <a:t>【</a:t>
            </a:r>
            <a:r>
              <a:rPr kumimoji="1" lang="ja-JP" altLang="en-US" sz="1400" dirty="0">
                <a:solidFill>
                  <a:srgbClr val="FF0000"/>
                </a:solidFill>
                <a:latin typeface="+mn-ea"/>
              </a:rPr>
              <a:t>注意</a:t>
            </a:r>
            <a:r>
              <a:rPr kumimoji="1" lang="en-US" altLang="ja-JP" sz="1400" dirty="0">
                <a:solidFill>
                  <a:srgbClr val="FF0000"/>
                </a:solidFill>
                <a:latin typeface="+mn-ea"/>
              </a:rPr>
              <a:t>】</a:t>
            </a:r>
            <a:r>
              <a:rPr kumimoji="1" lang="ja-JP" altLang="en-US" sz="1400" dirty="0">
                <a:solidFill>
                  <a:srgbClr val="FF0000"/>
                </a:solidFill>
                <a:latin typeface="+mn-ea"/>
              </a:rPr>
              <a:t>等、「赤字」「（）の例」は削除の上で、ご提出ください。</a:t>
            </a:r>
          </a:p>
        </p:txBody>
      </p:sp>
      <p:cxnSp>
        <p:nvCxnSpPr>
          <p:cNvPr id="8" name="直線コネクタ 7">
            <a:extLst>
              <a:ext uri="{FF2B5EF4-FFF2-40B4-BE49-F238E27FC236}">
                <a16:creationId xmlns:a16="http://schemas.microsoft.com/office/drawing/2014/main" id="{9A842702-0C62-408C-9726-250AF3D3CC63}"/>
              </a:ext>
            </a:extLst>
          </p:cNvPr>
          <p:cNvCxnSpPr/>
          <p:nvPr/>
        </p:nvCxnSpPr>
        <p:spPr>
          <a:xfrm>
            <a:off x="207155" y="2870914"/>
            <a:ext cx="8729690" cy="0"/>
          </a:xfrm>
          <a:prstGeom prst="line">
            <a:avLst/>
          </a:prstGeom>
          <a:ln w="38100">
            <a:solidFill>
              <a:schemeClr val="accent1">
                <a:lumMod val="50000"/>
              </a:schemeClr>
            </a:solidFill>
          </a:ln>
          <a:effectLst>
            <a:glow rad="228600">
              <a:schemeClr val="accent3">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9" name="テキスト ボックス 8">
            <a:extLst>
              <a:ext uri="{FF2B5EF4-FFF2-40B4-BE49-F238E27FC236}">
                <a16:creationId xmlns:a16="http://schemas.microsoft.com/office/drawing/2014/main" id="{8FF894FE-5E3E-4DAA-8C65-9A715CCD6BA9}"/>
              </a:ext>
            </a:extLst>
          </p:cNvPr>
          <p:cNvSpPr txBox="1"/>
          <p:nvPr/>
        </p:nvSpPr>
        <p:spPr>
          <a:xfrm>
            <a:off x="303602" y="1736278"/>
            <a:ext cx="8536795" cy="1077218"/>
          </a:xfrm>
          <a:prstGeom prst="rect">
            <a:avLst/>
          </a:prstGeom>
          <a:noFill/>
        </p:spPr>
        <p:txBody>
          <a:bodyPr wrap="square" rtlCol="0">
            <a:spAutoFit/>
          </a:bodyPr>
          <a:lstStyle/>
          <a:p>
            <a:pPr algn="ctr"/>
            <a:endParaRPr kumimoji="1" lang="en-US" altLang="ja-JP" sz="3200" dirty="0">
              <a:latin typeface="+mj-ea"/>
              <a:ea typeface="+mj-ea"/>
            </a:endParaRPr>
          </a:p>
          <a:p>
            <a:pPr algn="ctr"/>
            <a:r>
              <a:rPr kumimoji="1" lang="ja-JP" altLang="en-US" sz="3200" dirty="0">
                <a:latin typeface="+mj-ea"/>
                <a:ea typeface="+mj-ea"/>
              </a:rPr>
              <a:t>（申請テーマ）</a:t>
            </a:r>
            <a:endParaRPr kumimoji="1" lang="en-US" altLang="ja-JP" sz="3200" dirty="0">
              <a:latin typeface="+mj-ea"/>
              <a:ea typeface="+mj-ea"/>
            </a:endParaRPr>
          </a:p>
        </p:txBody>
      </p:sp>
      <p:graphicFrame>
        <p:nvGraphicFramePr>
          <p:cNvPr id="10" name="表 10">
            <a:extLst>
              <a:ext uri="{FF2B5EF4-FFF2-40B4-BE49-F238E27FC236}">
                <a16:creationId xmlns:a16="http://schemas.microsoft.com/office/drawing/2014/main" id="{CC0E38D9-1BED-407E-9A0A-134F2AE52FFE}"/>
              </a:ext>
            </a:extLst>
          </p:cNvPr>
          <p:cNvGraphicFramePr>
            <a:graphicFrameLocks noGrp="1"/>
          </p:cNvGraphicFramePr>
          <p:nvPr>
            <p:extLst>
              <p:ext uri="{D42A27DB-BD31-4B8C-83A1-F6EECF244321}">
                <p14:modId xmlns:p14="http://schemas.microsoft.com/office/powerpoint/2010/main" val="3726687530"/>
              </p:ext>
            </p:extLst>
          </p:nvPr>
        </p:nvGraphicFramePr>
        <p:xfrm>
          <a:off x="948067" y="3152854"/>
          <a:ext cx="7457989" cy="1854200"/>
        </p:xfrm>
        <a:graphic>
          <a:graphicData uri="http://schemas.openxmlformats.org/drawingml/2006/table">
            <a:tbl>
              <a:tblPr firstCol="1" bandRow="1">
                <a:tableStyleId>{7DF18680-E054-41AD-8BC1-D1AEF772440D}</a:tableStyleId>
              </a:tblPr>
              <a:tblGrid>
                <a:gridCol w="2920938">
                  <a:extLst>
                    <a:ext uri="{9D8B030D-6E8A-4147-A177-3AD203B41FA5}">
                      <a16:colId xmlns:a16="http://schemas.microsoft.com/office/drawing/2014/main" val="3078429549"/>
                    </a:ext>
                  </a:extLst>
                </a:gridCol>
                <a:gridCol w="4537051">
                  <a:extLst>
                    <a:ext uri="{9D8B030D-6E8A-4147-A177-3AD203B41FA5}">
                      <a16:colId xmlns:a16="http://schemas.microsoft.com/office/drawing/2014/main" val="2527027192"/>
                    </a:ext>
                  </a:extLst>
                </a:gridCol>
              </a:tblGrid>
              <a:tr h="370840">
                <a:tc>
                  <a:txBody>
                    <a:bodyPr/>
                    <a:lstStyle/>
                    <a:p>
                      <a:r>
                        <a:rPr kumimoji="1" lang="ja-JP" altLang="en-US" dirty="0"/>
                        <a:t>申請企業</a:t>
                      </a:r>
                      <a:endParaRPr kumimoji="1" lang="ja-JP" altLang="en-US" dirty="0">
                        <a:latin typeface="Meiryo UI" panose="020B0604030504040204" pitchFamily="50" charset="-128"/>
                        <a:ea typeface="Meiryo UI" panose="020B0604030504040204" pitchFamily="50" charset="-128"/>
                      </a:endParaRPr>
                    </a:p>
                  </a:txBody>
                  <a:tcPr anchor="ctr"/>
                </a:tc>
                <a:tc>
                  <a:txBody>
                    <a:bodyPr/>
                    <a:lstStyle/>
                    <a:p>
                      <a:r>
                        <a:rPr kumimoji="1" lang="ja-JP" altLang="en-US" dirty="0"/>
                        <a:t>（企業名）</a:t>
                      </a:r>
                      <a:endParaRPr kumimoji="1" lang="ja-JP" altLang="en-US"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979114170"/>
                  </a:ext>
                </a:extLst>
              </a:tr>
              <a:tr h="370840">
                <a:tc>
                  <a:txBody>
                    <a:bodyPr/>
                    <a:lstStyle/>
                    <a:p>
                      <a:r>
                        <a:rPr kumimoji="1" lang="ja-JP" altLang="en-US" dirty="0">
                          <a:latin typeface="Meiryo UI" panose="020B0604030504040204" pitchFamily="50" charset="-128"/>
                          <a:ea typeface="Meiryo UI" panose="020B0604030504040204" pitchFamily="50" charset="-128"/>
                        </a:rPr>
                        <a:t>補助事業に要する経費</a:t>
                      </a:r>
                    </a:p>
                  </a:txBody>
                  <a:tcPr anchor="ctr"/>
                </a:tc>
                <a:tc>
                  <a:txBody>
                    <a:bodyPr/>
                    <a:lstStyle/>
                    <a:p>
                      <a:r>
                        <a:rPr kumimoji="1" lang="ja-JP" altLang="en-US" dirty="0"/>
                        <a:t>（</a:t>
                      </a:r>
                      <a:r>
                        <a:rPr kumimoji="1" lang="en-US" altLang="ja-JP" dirty="0"/>
                        <a:t>0,000,000</a:t>
                      </a:r>
                      <a:r>
                        <a:rPr kumimoji="1" lang="ja-JP" altLang="en-US" dirty="0"/>
                        <a:t>円）</a:t>
                      </a:r>
                      <a:endParaRPr kumimoji="1" lang="ja-JP" altLang="en-US"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274400023"/>
                  </a:ext>
                </a:extLst>
              </a:tr>
              <a:tr h="370840">
                <a:tc>
                  <a:txBody>
                    <a:bodyPr/>
                    <a:lstStyle/>
                    <a:p>
                      <a:r>
                        <a:rPr kumimoji="1" lang="ja-JP" altLang="en-US" dirty="0">
                          <a:latin typeface="Meiryo UI" panose="020B0604030504040204" pitchFamily="50" charset="-128"/>
                          <a:ea typeface="Meiryo UI" panose="020B0604030504040204" pitchFamily="50" charset="-128"/>
                        </a:rPr>
                        <a:t>補助金申請額</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a:t>
                      </a:r>
                      <a:r>
                        <a:rPr kumimoji="1" lang="en-US" altLang="ja-JP" dirty="0"/>
                        <a:t>0,000,000</a:t>
                      </a:r>
                      <a:r>
                        <a:rPr kumimoji="1" lang="ja-JP" altLang="en-US" dirty="0"/>
                        <a:t>円）</a:t>
                      </a:r>
                      <a:endParaRPr kumimoji="1" lang="ja-JP" altLang="en-US"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140202198"/>
                  </a:ext>
                </a:extLst>
              </a:tr>
              <a:tr h="370840">
                <a:tc>
                  <a:txBody>
                    <a:bodyPr/>
                    <a:lstStyle/>
                    <a:p>
                      <a:r>
                        <a:rPr kumimoji="1" lang="ja-JP" altLang="en-US" dirty="0"/>
                        <a:t>申請分野</a:t>
                      </a:r>
                      <a:endParaRPr kumimoji="1" lang="ja-JP" altLang="en-US" dirty="0">
                        <a:latin typeface="Meiryo UI" panose="020B0604030504040204" pitchFamily="50" charset="-128"/>
                        <a:ea typeface="Meiryo UI" panose="020B0604030504040204" pitchFamily="50" charset="-128"/>
                      </a:endParaRPr>
                    </a:p>
                  </a:txBody>
                  <a:tcPr anchor="ctr"/>
                </a:tc>
                <a:tc>
                  <a:txBody>
                    <a:bodyPr/>
                    <a:lstStyle/>
                    <a:p>
                      <a:r>
                        <a:rPr kumimoji="1" lang="ja-JP" altLang="en-US" sz="1400" dirty="0"/>
                        <a:t>（新技術開発・新製品開発・知財開発・事業多角化）</a:t>
                      </a:r>
                      <a:endParaRPr kumimoji="1" lang="ja-JP" altLang="en-US" sz="140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237271855"/>
                  </a:ext>
                </a:extLst>
              </a:tr>
              <a:tr h="370840">
                <a:tc>
                  <a:txBody>
                    <a:bodyPr/>
                    <a:lstStyle/>
                    <a:p>
                      <a:r>
                        <a:rPr kumimoji="1" lang="ja-JP" altLang="en-US" dirty="0">
                          <a:latin typeface="Meiryo UI" panose="020B0604030504040204" pitchFamily="50" charset="-128"/>
                          <a:ea typeface="Meiryo UI" panose="020B0604030504040204" pitchFamily="50" charset="-128"/>
                        </a:rPr>
                        <a:t>発表者の本事業の関わり</a:t>
                      </a:r>
                    </a:p>
                  </a:txBody>
                  <a:tcPr anchor="ctr"/>
                </a:tc>
                <a:tc>
                  <a:txBody>
                    <a:bodyPr/>
                    <a:lstStyle/>
                    <a:p>
                      <a:r>
                        <a:rPr kumimoji="1" lang="ja-JP" altLang="en-US" dirty="0">
                          <a:latin typeface="Meiryo UI" panose="020B0604030504040204" pitchFamily="50" charset="-128"/>
                          <a:ea typeface="Meiryo UI" panose="020B0604030504040204" pitchFamily="50" charset="-128"/>
                        </a:rPr>
                        <a:t>（プロジェクトリーダー等を記入）</a:t>
                      </a:r>
                    </a:p>
                  </a:txBody>
                  <a:tcPr anchor="ctr"/>
                </a:tc>
                <a:extLst>
                  <a:ext uri="{0D108BD9-81ED-4DB2-BD59-A6C34878D82A}">
                    <a16:rowId xmlns:a16="http://schemas.microsoft.com/office/drawing/2014/main" val="3159722823"/>
                  </a:ext>
                </a:extLst>
              </a:tr>
            </a:tbl>
          </a:graphicData>
        </a:graphic>
      </p:graphicFrame>
      <p:sp>
        <p:nvSpPr>
          <p:cNvPr id="12" name="テキスト ボックス 11">
            <a:extLst>
              <a:ext uri="{FF2B5EF4-FFF2-40B4-BE49-F238E27FC236}">
                <a16:creationId xmlns:a16="http://schemas.microsoft.com/office/drawing/2014/main" id="{7BA4BF5A-FDC4-4147-B7BE-CC6DF61539A2}"/>
              </a:ext>
            </a:extLst>
          </p:cNvPr>
          <p:cNvSpPr txBox="1"/>
          <p:nvPr/>
        </p:nvSpPr>
        <p:spPr>
          <a:xfrm>
            <a:off x="179286" y="5063699"/>
            <a:ext cx="8785425" cy="1600438"/>
          </a:xfrm>
          <a:prstGeom prst="rect">
            <a:avLst/>
          </a:prstGeom>
          <a:solidFill>
            <a:srgbClr val="FF5050">
              <a:alpha val="28000"/>
            </a:srgbClr>
          </a:solidFill>
          <a:ln>
            <a:solidFill>
              <a:srgbClr val="FF0000"/>
            </a:solidFill>
          </a:ln>
        </p:spPr>
        <p:txBody>
          <a:bodyPr wrap="square" rtlCol="0">
            <a:spAutoFit/>
          </a:bodyPr>
          <a:lstStyle/>
          <a:p>
            <a:r>
              <a:rPr kumimoji="1" lang="en-US" altLang="ja-JP" sz="1400" b="1" dirty="0">
                <a:solidFill>
                  <a:srgbClr val="FF0000"/>
                </a:solidFill>
                <a:latin typeface="Meiryo UI" panose="020B0604030504040204" pitchFamily="50" charset="-128"/>
                <a:ea typeface="Meiryo UI" panose="020B0604030504040204" pitchFamily="50" charset="-128"/>
              </a:rPr>
              <a:t>【</a:t>
            </a:r>
            <a:r>
              <a:rPr kumimoji="1" lang="ja-JP" altLang="en-US" sz="1400" b="1" dirty="0">
                <a:solidFill>
                  <a:srgbClr val="FF0000"/>
                </a:solidFill>
                <a:latin typeface="Meiryo UI" panose="020B0604030504040204" pitchFamily="50" charset="-128"/>
                <a:ea typeface="Meiryo UI" panose="020B0604030504040204" pitchFamily="50" charset="-128"/>
              </a:rPr>
              <a:t>本資料作成上の注意（共通）</a:t>
            </a:r>
            <a:r>
              <a:rPr kumimoji="1" lang="en-US" altLang="ja-JP" sz="1400" b="1" dirty="0">
                <a:solidFill>
                  <a:srgbClr val="FF0000"/>
                </a:solidFill>
                <a:latin typeface="Meiryo UI" panose="020B0604030504040204" pitchFamily="50" charset="-128"/>
                <a:ea typeface="Meiryo UI" panose="020B0604030504040204" pitchFamily="50" charset="-128"/>
              </a:rPr>
              <a:t>】</a:t>
            </a:r>
          </a:p>
          <a:p>
            <a:r>
              <a:rPr kumimoji="1" lang="en-US" altLang="ja-JP" sz="1400" dirty="0">
                <a:solidFill>
                  <a:srgbClr val="FF0000"/>
                </a:solidFill>
                <a:latin typeface="Meiryo UI" panose="020B0604030504040204" pitchFamily="50" charset="-128"/>
                <a:ea typeface="Meiryo UI" panose="020B0604030504040204" pitchFamily="50" charset="-128"/>
              </a:rPr>
              <a:t>※</a:t>
            </a:r>
            <a:r>
              <a:rPr kumimoji="1" lang="ja-JP" altLang="en-US" sz="1400" dirty="0">
                <a:solidFill>
                  <a:srgbClr val="FF0000"/>
                </a:solidFill>
                <a:latin typeface="Meiryo UI" panose="020B0604030504040204" pitchFamily="50" charset="-128"/>
                <a:ea typeface="Meiryo UI" panose="020B0604030504040204" pitchFamily="50" charset="-128"/>
              </a:rPr>
              <a:t>本資料は審査委員が申請内容の評価を実施するために重要であるため、各注意事項を熟読のうえ作成すること。</a:t>
            </a:r>
            <a:endParaRPr kumimoji="1" lang="en-US" altLang="ja-JP" sz="1400" dirty="0">
              <a:solidFill>
                <a:srgbClr val="FF0000"/>
              </a:solidFill>
              <a:latin typeface="Meiryo UI" panose="020B0604030504040204" pitchFamily="50" charset="-128"/>
              <a:ea typeface="Meiryo UI" panose="020B0604030504040204" pitchFamily="50" charset="-128"/>
            </a:endParaRPr>
          </a:p>
          <a:p>
            <a:r>
              <a:rPr kumimoji="1" lang="ja-JP" altLang="en-US" sz="1400" dirty="0">
                <a:solidFill>
                  <a:srgbClr val="FF0000"/>
                </a:solidFill>
                <a:latin typeface="Meiryo UI" panose="020B0604030504040204" pitchFamily="50" charset="-128"/>
                <a:ea typeface="Meiryo UI" panose="020B0604030504040204" pitchFamily="50" charset="-128"/>
              </a:rPr>
              <a:t>①文字の大きさは</a:t>
            </a:r>
            <a:r>
              <a:rPr kumimoji="1" lang="en-US" altLang="ja-JP" sz="1400" b="1" u="sng" dirty="0">
                <a:solidFill>
                  <a:srgbClr val="FF0000"/>
                </a:solidFill>
                <a:latin typeface="Meiryo UI" panose="020B0604030504040204" pitchFamily="50" charset="-128"/>
                <a:ea typeface="Meiryo UI" panose="020B0604030504040204" pitchFamily="50" charset="-128"/>
              </a:rPr>
              <a:t>18pt</a:t>
            </a:r>
            <a:r>
              <a:rPr kumimoji="1" lang="ja-JP" altLang="en-US" sz="1400" b="1" u="sng" dirty="0">
                <a:solidFill>
                  <a:srgbClr val="FF0000"/>
                </a:solidFill>
                <a:latin typeface="Meiryo UI" panose="020B0604030504040204" pitchFamily="50" charset="-128"/>
                <a:ea typeface="Meiryo UI" panose="020B0604030504040204" pitchFamily="50" charset="-128"/>
              </a:rPr>
              <a:t>以上</a:t>
            </a:r>
            <a:r>
              <a:rPr kumimoji="1" lang="ja-JP" altLang="en-US" sz="1400" u="sng" dirty="0">
                <a:solidFill>
                  <a:srgbClr val="FF0000"/>
                </a:solidFill>
                <a:latin typeface="Meiryo UI" panose="020B0604030504040204" pitchFamily="50" charset="-128"/>
                <a:ea typeface="Meiryo UI" panose="020B0604030504040204" pitchFamily="50" charset="-128"/>
              </a:rPr>
              <a:t>を基本とする</a:t>
            </a:r>
            <a:r>
              <a:rPr kumimoji="1" lang="ja-JP" altLang="en-US" sz="1400" dirty="0">
                <a:solidFill>
                  <a:srgbClr val="FF0000"/>
                </a:solidFill>
                <a:latin typeface="Meiryo UI" panose="020B0604030504040204" pitchFamily="50" charset="-128"/>
                <a:ea typeface="Meiryo UI" panose="020B0604030504040204" pitchFamily="50" charset="-128"/>
              </a:rPr>
              <a:t>（図表内は</a:t>
            </a:r>
            <a:r>
              <a:rPr kumimoji="1" lang="en-US" altLang="ja-JP" sz="1400" dirty="0">
                <a:solidFill>
                  <a:srgbClr val="FF0000"/>
                </a:solidFill>
                <a:latin typeface="Meiryo UI" panose="020B0604030504040204" pitchFamily="50" charset="-128"/>
                <a:ea typeface="Meiryo UI" panose="020B0604030504040204" pitchFamily="50" charset="-128"/>
              </a:rPr>
              <a:t>14pt</a:t>
            </a:r>
            <a:r>
              <a:rPr kumimoji="1" lang="ja-JP" altLang="en-US" sz="1400" dirty="0">
                <a:solidFill>
                  <a:srgbClr val="FF0000"/>
                </a:solidFill>
                <a:latin typeface="Meiryo UI" panose="020B0604030504040204" pitchFamily="50" charset="-128"/>
                <a:ea typeface="Meiryo UI" panose="020B0604030504040204" pitchFamily="50" charset="-128"/>
              </a:rPr>
              <a:t>以上）。</a:t>
            </a:r>
            <a:endParaRPr kumimoji="1" lang="en-US" altLang="ja-JP" sz="1400" dirty="0">
              <a:solidFill>
                <a:srgbClr val="FF0000"/>
              </a:solidFill>
              <a:latin typeface="Meiryo UI" panose="020B0604030504040204" pitchFamily="50" charset="-128"/>
              <a:ea typeface="Meiryo UI" panose="020B0604030504040204" pitchFamily="50" charset="-128"/>
            </a:endParaRPr>
          </a:p>
          <a:p>
            <a:r>
              <a:rPr kumimoji="1" lang="ja-JP" altLang="en-US" sz="1400" dirty="0">
                <a:solidFill>
                  <a:srgbClr val="FF0000"/>
                </a:solidFill>
                <a:latin typeface="Meiryo UI" panose="020B0604030504040204" pitchFamily="50" charset="-128"/>
                <a:ea typeface="Meiryo UI" panose="020B0604030504040204" pitchFamily="50" charset="-128"/>
              </a:rPr>
              <a:t>②既定のフォント（</a:t>
            </a:r>
            <a:r>
              <a:rPr kumimoji="1" lang="en-US" altLang="ja-JP" sz="1400" b="1" u="sng" dirty="0" err="1">
                <a:solidFill>
                  <a:srgbClr val="FF0000"/>
                </a:solidFill>
                <a:latin typeface="Meiryo UI" panose="020B0604030504040204" pitchFamily="50" charset="-128"/>
                <a:ea typeface="Meiryo UI" panose="020B0604030504040204" pitchFamily="50" charset="-128"/>
              </a:rPr>
              <a:t>Meiryo</a:t>
            </a:r>
            <a:r>
              <a:rPr kumimoji="1" lang="en-US" altLang="ja-JP" sz="1400" b="1" u="sng" dirty="0">
                <a:solidFill>
                  <a:srgbClr val="FF0000"/>
                </a:solidFill>
                <a:latin typeface="Meiryo UI" panose="020B0604030504040204" pitchFamily="50" charset="-128"/>
                <a:ea typeface="Meiryo UI" panose="020B0604030504040204" pitchFamily="50" charset="-128"/>
              </a:rPr>
              <a:t> UI</a:t>
            </a:r>
            <a:r>
              <a:rPr kumimoji="1" lang="ja-JP" altLang="en-US" sz="1400" dirty="0">
                <a:solidFill>
                  <a:srgbClr val="FF0000"/>
                </a:solidFill>
                <a:latin typeface="Meiryo UI" panose="020B0604030504040204" pitchFamily="50" charset="-128"/>
                <a:ea typeface="Meiryo UI" panose="020B0604030504040204" pitchFamily="50" charset="-128"/>
              </a:rPr>
              <a:t>）を使用することが望ましい。</a:t>
            </a:r>
            <a:endParaRPr kumimoji="1" lang="en-US" altLang="ja-JP" sz="1400" dirty="0">
              <a:solidFill>
                <a:srgbClr val="FF0000"/>
              </a:solidFill>
              <a:latin typeface="Meiryo UI" panose="020B0604030504040204" pitchFamily="50" charset="-128"/>
              <a:ea typeface="Meiryo UI" panose="020B0604030504040204" pitchFamily="50" charset="-128"/>
            </a:endParaRPr>
          </a:p>
          <a:p>
            <a:r>
              <a:rPr kumimoji="1" lang="ja-JP" altLang="en-US" sz="1400" dirty="0">
                <a:solidFill>
                  <a:srgbClr val="FF0000"/>
                </a:solidFill>
                <a:latin typeface="Meiryo UI" panose="020B0604030504040204" pitchFamily="50" charset="-128"/>
                <a:ea typeface="Meiryo UI" panose="020B0604030504040204" pitchFamily="50" charset="-128"/>
              </a:rPr>
              <a:t>③各項目の枚数については、各ページ右上部に指定された上限にできるだけ収まること。</a:t>
            </a:r>
            <a:endParaRPr kumimoji="1" lang="en-US" altLang="ja-JP" sz="1400" dirty="0">
              <a:solidFill>
                <a:srgbClr val="FF0000"/>
              </a:solidFill>
              <a:latin typeface="Meiryo UI" panose="020B0604030504040204" pitchFamily="50" charset="-128"/>
              <a:ea typeface="Meiryo UI" panose="020B0604030504040204" pitchFamily="50" charset="-128"/>
            </a:endParaRPr>
          </a:p>
          <a:p>
            <a:r>
              <a:rPr kumimoji="1" lang="ja-JP" altLang="en-US" sz="1400" dirty="0">
                <a:solidFill>
                  <a:srgbClr val="FF0000"/>
                </a:solidFill>
                <a:latin typeface="Meiryo UI" panose="020B0604030504040204" pitchFamily="50" charset="-128"/>
                <a:ea typeface="Meiryo UI" panose="020B0604030504040204" pitchFamily="50" charset="-128"/>
              </a:rPr>
              <a:t>④提案する技術分野に関する専門の知識を持たない者であっても理解できる表現とすること。</a:t>
            </a:r>
            <a:endParaRPr kumimoji="1" lang="en-US" altLang="ja-JP" sz="1400" dirty="0">
              <a:solidFill>
                <a:srgbClr val="FF0000"/>
              </a:solidFill>
              <a:latin typeface="Meiryo UI" panose="020B0604030504040204" pitchFamily="50" charset="-128"/>
              <a:ea typeface="Meiryo UI" panose="020B0604030504040204" pitchFamily="50" charset="-128"/>
            </a:endParaRPr>
          </a:p>
          <a:p>
            <a:r>
              <a:rPr kumimoji="1" lang="ja-JP" altLang="en-US" sz="1400" dirty="0">
                <a:solidFill>
                  <a:srgbClr val="FF0000"/>
                </a:solidFill>
                <a:latin typeface="Meiryo UI" panose="020B0604030504040204" pitchFamily="50" charset="-128"/>
                <a:ea typeface="Meiryo UI" panose="020B0604030504040204" pitchFamily="50" charset="-128"/>
              </a:rPr>
              <a:t>⑤枠線については適宜変更したり、行の追加等を行うこと。</a:t>
            </a:r>
          </a:p>
        </p:txBody>
      </p:sp>
      <p:sp>
        <p:nvSpPr>
          <p:cNvPr id="13" name="スライド番号プレースホルダー 12">
            <a:extLst>
              <a:ext uri="{FF2B5EF4-FFF2-40B4-BE49-F238E27FC236}">
                <a16:creationId xmlns:a16="http://schemas.microsoft.com/office/drawing/2014/main" id="{46F56145-A383-4C1E-9A89-CF3C1F65E482}"/>
              </a:ext>
            </a:extLst>
          </p:cNvPr>
          <p:cNvSpPr>
            <a:spLocks noGrp="1"/>
          </p:cNvSpPr>
          <p:nvPr>
            <p:ph type="sldNum" sz="quarter" idx="12"/>
          </p:nvPr>
        </p:nvSpPr>
        <p:spPr/>
        <p:txBody>
          <a:bodyPr/>
          <a:lstStyle/>
          <a:p>
            <a:fld id="{B284EE2F-5E75-4241-B0CA-6321F7959A1C}" type="slidenum">
              <a:rPr kumimoji="1" lang="ja-JP" altLang="en-US" smtClean="0"/>
              <a:t>1</a:t>
            </a:fld>
            <a:endParaRPr kumimoji="1" lang="ja-JP" altLang="en-US"/>
          </a:p>
        </p:txBody>
      </p:sp>
      <p:sp>
        <p:nvSpPr>
          <p:cNvPr id="3" name="テキスト ボックス 2">
            <a:extLst>
              <a:ext uri="{FF2B5EF4-FFF2-40B4-BE49-F238E27FC236}">
                <a16:creationId xmlns:a16="http://schemas.microsoft.com/office/drawing/2014/main" id="{818D8146-CA07-641A-4BAF-55C3C2BF1B31}"/>
              </a:ext>
            </a:extLst>
          </p:cNvPr>
          <p:cNvSpPr txBox="1"/>
          <p:nvPr/>
        </p:nvSpPr>
        <p:spPr>
          <a:xfrm>
            <a:off x="7546314" y="863352"/>
            <a:ext cx="1390531" cy="369332"/>
          </a:xfrm>
          <a:prstGeom prst="rect">
            <a:avLst/>
          </a:prstGeom>
          <a:noFill/>
          <a:ln w="38100">
            <a:solidFill>
              <a:srgbClr val="FF0000"/>
            </a:solidFill>
          </a:ln>
        </p:spPr>
        <p:txBody>
          <a:bodyPr wrap="square" rtlCol="0">
            <a:spAutoFit/>
          </a:bodyPr>
          <a:lstStyle/>
          <a:p>
            <a:r>
              <a:rPr kumimoji="1" lang="en-US" altLang="ja-JP" dirty="0"/>
              <a:t>Confidential</a:t>
            </a:r>
            <a:endParaRPr kumimoji="1" lang="ja-JP" altLang="en-US" dirty="0"/>
          </a:p>
        </p:txBody>
      </p:sp>
    </p:spTree>
    <p:extLst>
      <p:ext uri="{BB962C8B-B14F-4D97-AF65-F5344CB8AC3E}">
        <p14:creationId xmlns:p14="http://schemas.microsoft.com/office/powerpoint/2010/main" val="25681508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線コネクタ 3">
            <a:extLst>
              <a:ext uri="{FF2B5EF4-FFF2-40B4-BE49-F238E27FC236}">
                <a16:creationId xmlns:a16="http://schemas.microsoft.com/office/drawing/2014/main" id="{00C6E194-4128-4DEC-AAA4-B10571256A12}"/>
              </a:ext>
            </a:extLst>
          </p:cNvPr>
          <p:cNvCxnSpPr/>
          <p:nvPr/>
        </p:nvCxnSpPr>
        <p:spPr>
          <a:xfrm>
            <a:off x="207155" y="720090"/>
            <a:ext cx="8729690" cy="0"/>
          </a:xfrm>
          <a:prstGeom prst="line">
            <a:avLst/>
          </a:prstGeom>
          <a:ln w="38100">
            <a:solidFill>
              <a:schemeClr val="accent1">
                <a:lumMod val="50000"/>
              </a:schemeClr>
            </a:solidFill>
          </a:ln>
          <a:effectLst>
            <a:glow rad="228600">
              <a:schemeClr val="accent3">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5" name="テキスト ボックス 4">
            <a:extLst>
              <a:ext uri="{FF2B5EF4-FFF2-40B4-BE49-F238E27FC236}">
                <a16:creationId xmlns:a16="http://schemas.microsoft.com/office/drawing/2014/main" id="{BE3A2071-A8A9-47CD-868A-34B6D573F98C}"/>
              </a:ext>
            </a:extLst>
          </p:cNvPr>
          <p:cNvSpPr txBox="1"/>
          <p:nvPr/>
        </p:nvSpPr>
        <p:spPr>
          <a:xfrm>
            <a:off x="207155" y="192465"/>
            <a:ext cx="1989647" cy="369332"/>
          </a:xfrm>
          <a:prstGeom prst="rect">
            <a:avLst/>
          </a:prstGeom>
          <a:noFill/>
        </p:spPr>
        <p:txBody>
          <a:bodyPr wrap="none" rtlCol="0">
            <a:spAutoFit/>
          </a:bodyPr>
          <a:lstStyle/>
          <a:p>
            <a:r>
              <a:rPr lang="ja-JP" altLang="en-US" dirty="0">
                <a:latin typeface="Meiryo UI" panose="020B0604030504040204" pitchFamily="50" charset="-128"/>
                <a:ea typeface="Meiryo UI" panose="020B0604030504040204" pitchFamily="50" charset="-128"/>
              </a:rPr>
              <a:t>１．申請者の概要</a:t>
            </a:r>
            <a:endParaRPr lang="en-US" altLang="ja-JP" dirty="0">
              <a:latin typeface="Meiryo UI" panose="020B0604030504040204" pitchFamily="50" charset="-128"/>
              <a:ea typeface="Meiryo UI" panose="020B0604030504040204" pitchFamily="50" charset="-128"/>
            </a:endParaRPr>
          </a:p>
        </p:txBody>
      </p:sp>
      <p:graphicFrame>
        <p:nvGraphicFramePr>
          <p:cNvPr id="6" name="表 10">
            <a:extLst>
              <a:ext uri="{FF2B5EF4-FFF2-40B4-BE49-F238E27FC236}">
                <a16:creationId xmlns:a16="http://schemas.microsoft.com/office/drawing/2014/main" id="{412FD348-B90B-4CCD-A264-AA8CC554A6DE}"/>
              </a:ext>
            </a:extLst>
          </p:cNvPr>
          <p:cNvGraphicFramePr>
            <a:graphicFrameLocks noGrp="1"/>
          </p:cNvGraphicFramePr>
          <p:nvPr>
            <p:extLst>
              <p:ext uri="{D42A27DB-BD31-4B8C-83A1-F6EECF244321}">
                <p14:modId xmlns:p14="http://schemas.microsoft.com/office/powerpoint/2010/main" val="3047536146"/>
              </p:ext>
            </p:extLst>
          </p:nvPr>
        </p:nvGraphicFramePr>
        <p:xfrm>
          <a:off x="342901" y="1085850"/>
          <a:ext cx="8593944" cy="3235960"/>
        </p:xfrm>
        <a:graphic>
          <a:graphicData uri="http://schemas.openxmlformats.org/drawingml/2006/table">
            <a:tbl>
              <a:tblPr firstCol="1" bandRow="1">
                <a:tableStyleId>{7DF18680-E054-41AD-8BC1-D1AEF772440D}</a:tableStyleId>
              </a:tblPr>
              <a:tblGrid>
                <a:gridCol w="3074087">
                  <a:extLst>
                    <a:ext uri="{9D8B030D-6E8A-4147-A177-3AD203B41FA5}">
                      <a16:colId xmlns:a16="http://schemas.microsoft.com/office/drawing/2014/main" val="3078429549"/>
                    </a:ext>
                  </a:extLst>
                </a:gridCol>
                <a:gridCol w="5519857">
                  <a:extLst>
                    <a:ext uri="{9D8B030D-6E8A-4147-A177-3AD203B41FA5}">
                      <a16:colId xmlns:a16="http://schemas.microsoft.com/office/drawing/2014/main" val="2527027192"/>
                    </a:ext>
                  </a:extLst>
                </a:gridCol>
              </a:tblGrid>
              <a:tr h="370840">
                <a:tc>
                  <a:txBody>
                    <a:bodyPr/>
                    <a:lstStyle/>
                    <a:p>
                      <a:r>
                        <a:rPr kumimoji="1" lang="ja-JP" altLang="en-US" dirty="0"/>
                        <a:t>所在地</a:t>
                      </a:r>
                      <a:endParaRPr kumimoji="1" lang="ja-JP" altLang="en-US" dirty="0">
                        <a:latin typeface="Meiryo UI" panose="020B0604030504040204" pitchFamily="50" charset="-128"/>
                        <a:ea typeface="Meiryo UI" panose="020B0604030504040204" pitchFamily="50" charset="-128"/>
                      </a:endParaRPr>
                    </a:p>
                  </a:txBody>
                  <a:tcPr anchor="ctr"/>
                </a:tc>
                <a:tc>
                  <a:txBody>
                    <a:bodyPr/>
                    <a:lstStyle/>
                    <a:p>
                      <a:r>
                        <a:rPr kumimoji="1" lang="ja-JP" altLang="en-US" dirty="0"/>
                        <a:t>佐賀県（○○市）</a:t>
                      </a:r>
                      <a:endParaRPr kumimoji="1" lang="ja-JP" altLang="en-US"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979114170"/>
                  </a:ext>
                </a:extLst>
              </a:tr>
              <a:tr h="370840">
                <a:tc>
                  <a:txBody>
                    <a:bodyPr/>
                    <a:lstStyle/>
                    <a:p>
                      <a:r>
                        <a:rPr kumimoji="1" lang="ja-JP" altLang="en-US" dirty="0"/>
                        <a:t>本社所在地</a:t>
                      </a:r>
                      <a:endParaRPr kumimoji="1" lang="ja-JP" altLang="en-US" dirty="0">
                        <a:latin typeface="Meiryo UI" panose="020B0604030504040204" pitchFamily="50" charset="-128"/>
                        <a:ea typeface="Meiryo UI" panose="020B0604030504040204" pitchFamily="50" charset="-128"/>
                      </a:endParaRPr>
                    </a:p>
                  </a:txBody>
                  <a:tcPr anchor="ctr"/>
                </a:tc>
                <a:tc>
                  <a:txBody>
                    <a:bodyPr/>
                    <a:lstStyle/>
                    <a:p>
                      <a:r>
                        <a:rPr kumimoji="1" lang="ja-JP" altLang="en-US" dirty="0"/>
                        <a:t>（〇〇県○○市）</a:t>
                      </a:r>
                      <a:endParaRPr kumimoji="1" lang="ja-JP" altLang="en-US"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274400023"/>
                  </a:ext>
                </a:extLst>
              </a:tr>
              <a:tr h="370840">
                <a:tc>
                  <a:txBody>
                    <a:bodyPr/>
                    <a:lstStyle/>
                    <a:p>
                      <a:r>
                        <a:rPr kumimoji="1" lang="ja-JP" altLang="en-US" dirty="0"/>
                        <a:t>代表者</a:t>
                      </a:r>
                      <a:endParaRPr kumimoji="1" lang="ja-JP" altLang="en-US" dirty="0">
                        <a:latin typeface="Meiryo UI" panose="020B0604030504040204" pitchFamily="50" charset="-128"/>
                        <a:ea typeface="Meiryo UI" panose="020B0604030504040204" pitchFamily="50" charset="-128"/>
                      </a:endParaRPr>
                    </a:p>
                  </a:txBody>
                  <a:tcPr anchor="ctr"/>
                </a:tc>
                <a:tc>
                  <a:txBody>
                    <a:bodyPr/>
                    <a:lstStyle/>
                    <a:p>
                      <a:r>
                        <a:rPr kumimoji="1" lang="ja-JP" altLang="en-US" dirty="0"/>
                        <a:t>（代表取締役　〇〇）</a:t>
                      </a:r>
                      <a:endParaRPr kumimoji="1" lang="ja-JP" altLang="en-US"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125709793"/>
                  </a:ext>
                </a:extLst>
              </a:tr>
              <a:tr h="370840">
                <a:tc>
                  <a:txBody>
                    <a:bodyPr/>
                    <a:lstStyle/>
                    <a:p>
                      <a:r>
                        <a:rPr kumimoji="1" lang="ja-JP" altLang="en-US" dirty="0"/>
                        <a:t>創業年月日</a:t>
                      </a:r>
                      <a:endParaRPr kumimoji="1" lang="ja-JP" altLang="en-US" dirty="0">
                        <a:latin typeface="Meiryo UI" panose="020B0604030504040204" pitchFamily="50" charset="-128"/>
                        <a:ea typeface="Meiryo UI" panose="020B0604030504040204" pitchFamily="50" charset="-128"/>
                      </a:endParaRPr>
                    </a:p>
                  </a:txBody>
                  <a:tcPr anchor="ctr"/>
                </a:tc>
                <a:tc>
                  <a:txBody>
                    <a:bodyPr/>
                    <a:lstStyle/>
                    <a:p>
                      <a:r>
                        <a:rPr kumimoji="1" lang="ja-JP" altLang="en-US" dirty="0"/>
                        <a:t>（西暦〇年〇月）</a:t>
                      </a:r>
                      <a:endParaRPr kumimoji="1" lang="ja-JP" altLang="en-US"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237271855"/>
                  </a:ext>
                </a:extLst>
              </a:tr>
              <a:tr h="370840">
                <a:tc>
                  <a:txBody>
                    <a:bodyPr/>
                    <a:lstStyle/>
                    <a:p>
                      <a:r>
                        <a:rPr kumimoji="1" lang="ja-JP" altLang="en-US" dirty="0"/>
                        <a:t>資本金</a:t>
                      </a:r>
                      <a:endParaRPr kumimoji="1" lang="ja-JP" altLang="en-US" dirty="0">
                        <a:latin typeface="Meiryo UI" panose="020B0604030504040204" pitchFamily="50" charset="-128"/>
                        <a:ea typeface="Meiryo UI" panose="020B0604030504040204" pitchFamily="50" charset="-128"/>
                      </a:endParaRPr>
                    </a:p>
                  </a:txBody>
                  <a:tcPr anchor="ctr"/>
                </a:tc>
                <a:tc>
                  <a:txBody>
                    <a:bodyPr/>
                    <a:lstStyle/>
                    <a:p>
                      <a:r>
                        <a:rPr kumimoji="1" lang="ja-JP" altLang="en-US" dirty="0"/>
                        <a:t>（○万円）</a:t>
                      </a:r>
                      <a:endParaRPr kumimoji="1" lang="ja-JP" altLang="en-US"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464860010"/>
                  </a:ext>
                </a:extLst>
              </a:tr>
              <a:tr h="370840">
                <a:tc>
                  <a:txBody>
                    <a:bodyPr/>
                    <a:lstStyle/>
                    <a:p>
                      <a:r>
                        <a:rPr kumimoji="1" lang="ja-JP" altLang="en-US" dirty="0"/>
                        <a:t>従業員数</a:t>
                      </a:r>
                      <a:endParaRPr kumimoji="1" lang="ja-JP" altLang="en-US" dirty="0">
                        <a:latin typeface="Meiryo UI" panose="020B0604030504040204" pitchFamily="50" charset="-128"/>
                        <a:ea typeface="Meiryo UI" panose="020B0604030504040204" pitchFamily="50" charset="-128"/>
                      </a:endParaRPr>
                    </a:p>
                  </a:txBody>
                  <a:tcPr anchor="ctr"/>
                </a:tc>
                <a:tc>
                  <a:txBody>
                    <a:bodyPr/>
                    <a:lstStyle/>
                    <a:p>
                      <a:r>
                        <a:rPr kumimoji="1" lang="ja-JP" altLang="en-US" dirty="0"/>
                        <a:t>（〇名）</a:t>
                      </a:r>
                      <a:endParaRPr kumimoji="1" lang="ja-JP" altLang="en-US"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660027557"/>
                  </a:ext>
                </a:extLst>
              </a:tr>
              <a:tr h="370840">
                <a:tc>
                  <a:txBody>
                    <a:bodyPr/>
                    <a:lstStyle/>
                    <a:p>
                      <a:r>
                        <a:rPr kumimoji="1" lang="ja-JP" altLang="en-US" dirty="0"/>
                        <a:t>主な事業内容</a:t>
                      </a:r>
                      <a:endParaRPr kumimoji="1" lang="ja-JP" altLang="en-US" dirty="0">
                        <a:latin typeface="Meiryo UI" panose="020B0604030504040204" pitchFamily="50" charset="-128"/>
                        <a:ea typeface="Meiryo UI" panose="020B0604030504040204" pitchFamily="50" charset="-128"/>
                      </a:endParaRPr>
                    </a:p>
                  </a:txBody>
                  <a:tcPr anchor="ctr"/>
                </a:tc>
                <a:tc>
                  <a:txBody>
                    <a:bodyPr/>
                    <a:lstStyle/>
                    <a:p>
                      <a:r>
                        <a:rPr kumimoji="1" lang="ja-JP" altLang="en-US" dirty="0"/>
                        <a:t>（○○の製造・販売）</a:t>
                      </a:r>
                      <a:endParaRPr kumimoji="1" lang="ja-JP" altLang="en-US"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787571763"/>
                  </a:ext>
                </a:extLst>
              </a:tr>
              <a:tr h="370840">
                <a:tc>
                  <a:txBody>
                    <a:bodyPr/>
                    <a:lstStyle/>
                    <a:p>
                      <a:r>
                        <a:rPr kumimoji="1" lang="ja-JP" altLang="en-US" dirty="0"/>
                        <a:t>直近３年以内の国・自治体等からの補助金交付実績</a:t>
                      </a:r>
                      <a:endParaRPr kumimoji="1" lang="ja-JP" altLang="en-US" dirty="0">
                        <a:latin typeface="Meiryo UI" panose="020B0604030504040204" pitchFamily="50" charset="-128"/>
                        <a:ea typeface="Meiryo UI" panose="020B0604030504040204" pitchFamily="50" charset="-128"/>
                      </a:endParaRPr>
                    </a:p>
                  </a:txBody>
                  <a:tcPr anchor="ctr"/>
                </a:tc>
                <a:tc>
                  <a:txBody>
                    <a:bodyPr/>
                    <a:lstStyle/>
                    <a:p>
                      <a:r>
                        <a:rPr kumimoji="1" lang="ja-JP" altLang="en-US" dirty="0"/>
                        <a:t>（令和○年度　○○補助金）</a:t>
                      </a:r>
                      <a:endParaRPr kumimoji="1" lang="en-US" altLang="ja-JP" dirty="0"/>
                    </a:p>
                    <a:p>
                      <a:r>
                        <a:rPr kumimoji="1" lang="ja-JP" altLang="en-US" dirty="0"/>
                        <a:t>（令和○年度　○○補助金）</a:t>
                      </a:r>
                      <a:endParaRPr kumimoji="1" lang="ja-JP" altLang="en-US"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305572051"/>
                  </a:ext>
                </a:extLst>
              </a:tr>
            </a:tbl>
          </a:graphicData>
        </a:graphic>
      </p:graphicFrame>
      <p:sp>
        <p:nvSpPr>
          <p:cNvPr id="7" name="テキスト ボックス 6">
            <a:extLst>
              <a:ext uri="{FF2B5EF4-FFF2-40B4-BE49-F238E27FC236}">
                <a16:creationId xmlns:a16="http://schemas.microsoft.com/office/drawing/2014/main" id="{56B0837F-4D2E-4BDA-963B-D02C1BB46717}"/>
              </a:ext>
            </a:extLst>
          </p:cNvPr>
          <p:cNvSpPr txBox="1"/>
          <p:nvPr/>
        </p:nvSpPr>
        <p:spPr>
          <a:xfrm>
            <a:off x="878774" y="4489476"/>
            <a:ext cx="3416078" cy="2232000"/>
          </a:xfrm>
          <a:prstGeom prst="rect">
            <a:avLst/>
          </a:prstGeom>
          <a:solidFill>
            <a:srgbClr val="FF5050">
              <a:alpha val="28000"/>
            </a:srgbClr>
          </a:solidFill>
          <a:ln>
            <a:solidFill>
              <a:srgbClr val="FF0000"/>
            </a:solidFill>
          </a:ln>
        </p:spPr>
        <p:txBody>
          <a:bodyPr wrap="square" rtlCol="0">
            <a:spAutoFit/>
          </a:bodyPr>
          <a:lstStyle/>
          <a:p>
            <a:endParaRPr kumimoji="1" lang="en-US" altLang="ja-JP" sz="1400" dirty="0">
              <a:solidFill>
                <a:srgbClr val="FF0000"/>
              </a:solidFill>
              <a:latin typeface="Meiryo UI" panose="020B0604030504040204" pitchFamily="50" charset="-128"/>
              <a:ea typeface="Meiryo UI" panose="020B0604030504040204" pitchFamily="50" charset="-128"/>
            </a:endParaRPr>
          </a:p>
          <a:p>
            <a:endParaRPr kumimoji="1" lang="en-US" altLang="ja-JP" sz="1400" dirty="0">
              <a:solidFill>
                <a:srgbClr val="FF0000"/>
              </a:solidFill>
              <a:latin typeface="Meiryo UI" panose="020B0604030504040204" pitchFamily="50" charset="-128"/>
              <a:ea typeface="Meiryo UI" panose="020B0604030504040204" pitchFamily="50" charset="-128"/>
            </a:endParaRPr>
          </a:p>
          <a:p>
            <a:endParaRPr kumimoji="1" lang="en-US" altLang="ja-JP" sz="1400" dirty="0">
              <a:solidFill>
                <a:srgbClr val="FF0000"/>
              </a:solidFill>
              <a:latin typeface="Meiryo UI" panose="020B0604030504040204" pitchFamily="50" charset="-128"/>
              <a:ea typeface="Meiryo UI" panose="020B0604030504040204" pitchFamily="50" charset="-128"/>
            </a:endParaRPr>
          </a:p>
          <a:p>
            <a:endParaRPr kumimoji="1" lang="en-US" altLang="ja-JP" sz="1400" dirty="0">
              <a:solidFill>
                <a:srgbClr val="FF0000"/>
              </a:solidFill>
              <a:latin typeface="Meiryo UI" panose="020B0604030504040204" pitchFamily="50" charset="-128"/>
              <a:ea typeface="Meiryo UI" panose="020B0604030504040204" pitchFamily="50" charset="-128"/>
            </a:endParaRPr>
          </a:p>
          <a:p>
            <a:pPr algn="ctr"/>
            <a:r>
              <a:rPr kumimoji="1" lang="ja-JP" altLang="en-US" sz="1400" dirty="0">
                <a:solidFill>
                  <a:srgbClr val="FF0000"/>
                </a:solidFill>
                <a:latin typeface="Meiryo UI" panose="020B0604030504040204" pitchFamily="50" charset="-128"/>
                <a:ea typeface="Meiryo UI" panose="020B0604030504040204" pitchFamily="50" charset="-128"/>
              </a:rPr>
              <a:t>事業を実施する、工場等の写真等があれば添付すること。</a:t>
            </a:r>
            <a:endParaRPr kumimoji="1" lang="en-US" altLang="ja-JP" sz="1400" dirty="0">
              <a:solidFill>
                <a:srgbClr val="FF0000"/>
              </a:solidFill>
              <a:latin typeface="Meiryo UI" panose="020B0604030504040204" pitchFamily="50" charset="-128"/>
              <a:ea typeface="Meiryo UI" panose="020B0604030504040204" pitchFamily="50" charset="-128"/>
            </a:endParaRPr>
          </a:p>
          <a:p>
            <a:endParaRPr kumimoji="1" lang="en-US" altLang="ja-JP" sz="1400" dirty="0">
              <a:solidFill>
                <a:srgbClr val="FF0000"/>
              </a:solidFill>
              <a:latin typeface="Meiryo UI" panose="020B0604030504040204" pitchFamily="50" charset="-128"/>
              <a:ea typeface="Meiryo UI" panose="020B0604030504040204" pitchFamily="50" charset="-128"/>
            </a:endParaRPr>
          </a:p>
          <a:p>
            <a:endParaRPr kumimoji="1" lang="en-US" altLang="ja-JP" sz="1400" dirty="0">
              <a:solidFill>
                <a:srgbClr val="FF0000"/>
              </a:solidFill>
              <a:latin typeface="Meiryo UI" panose="020B0604030504040204" pitchFamily="50" charset="-128"/>
              <a:ea typeface="Meiryo UI" panose="020B0604030504040204" pitchFamily="50" charset="-128"/>
            </a:endParaRPr>
          </a:p>
          <a:p>
            <a:endParaRPr kumimoji="1" lang="en-US" altLang="ja-JP" sz="1400" dirty="0">
              <a:solidFill>
                <a:srgbClr val="FF0000"/>
              </a:solidFill>
              <a:latin typeface="Meiryo UI" panose="020B0604030504040204" pitchFamily="50" charset="-128"/>
              <a:ea typeface="Meiryo UI" panose="020B0604030504040204" pitchFamily="50" charset="-128"/>
            </a:endParaRPr>
          </a:p>
          <a:p>
            <a:endParaRPr kumimoji="1" lang="en-US" altLang="ja-JP" sz="1400" dirty="0">
              <a:solidFill>
                <a:srgbClr val="FF0000"/>
              </a:solidFill>
              <a:latin typeface="Meiryo UI" panose="020B0604030504040204" pitchFamily="50" charset="-128"/>
              <a:ea typeface="Meiryo UI" panose="020B0604030504040204" pitchFamily="50" charset="-128"/>
            </a:endParaRPr>
          </a:p>
          <a:p>
            <a:endParaRPr kumimoji="1" lang="ja-JP" altLang="en-US" sz="1400" dirty="0">
              <a:solidFill>
                <a:srgbClr val="FF0000"/>
              </a:solidFill>
              <a:latin typeface="Meiryo UI" panose="020B0604030504040204" pitchFamily="50" charset="-128"/>
              <a:ea typeface="Meiryo UI" panose="020B0604030504040204" pitchFamily="50" charset="-128"/>
            </a:endParaRPr>
          </a:p>
        </p:txBody>
      </p:sp>
      <p:sp>
        <p:nvSpPr>
          <p:cNvPr id="8" name="テキスト ボックス 7">
            <a:extLst>
              <a:ext uri="{FF2B5EF4-FFF2-40B4-BE49-F238E27FC236}">
                <a16:creationId xmlns:a16="http://schemas.microsoft.com/office/drawing/2014/main" id="{B90A2D01-3D21-4829-9F7A-FC0D12B8E598}"/>
              </a:ext>
            </a:extLst>
          </p:cNvPr>
          <p:cNvSpPr txBox="1"/>
          <p:nvPr/>
        </p:nvSpPr>
        <p:spPr>
          <a:xfrm>
            <a:off x="4849149" y="4508361"/>
            <a:ext cx="3814790" cy="2246769"/>
          </a:xfrm>
          <a:prstGeom prst="rect">
            <a:avLst/>
          </a:prstGeom>
          <a:solidFill>
            <a:srgbClr val="FF5050">
              <a:alpha val="28000"/>
            </a:srgbClr>
          </a:solidFill>
          <a:ln>
            <a:solidFill>
              <a:srgbClr val="FF0000"/>
            </a:solidFill>
          </a:ln>
        </p:spPr>
        <p:txBody>
          <a:bodyPr wrap="square" rtlCol="0">
            <a:spAutoFit/>
          </a:bodyPr>
          <a:lstStyle/>
          <a:p>
            <a:endParaRPr kumimoji="1" lang="en-US" altLang="ja-JP" sz="1400" dirty="0">
              <a:solidFill>
                <a:srgbClr val="FF0000"/>
              </a:solidFill>
              <a:latin typeface="Meiryo UI" panose="020B0604030504040204" pitchFamily="50" charset="-128"/>
              <a:ea typeface="Meiryo UI" panose="020B0604030504040204" pitchFamily="50" charset="-128"/>
            </a:endParaRPr>
          </a:p>
          <a:p>
            <a:endParaRPr kumimoji="1" lang="en-US" altLang="ja-JP" sz="1400" dirty="0">
              <a:solidFill>
                <a:srgbClr val="FF0000"/>
              </a:solidFill>
              <a:latin typeface="Meiryo UI" panose="020B0604030504040204" pitchFamily="50" charset="-128"/>
              <a:ea typeface="Meiryo UI" panose="020B0604030504040204" pitchFamily="50" charset="-128"/>
            </a:endParaRPr>
          </a:p>
          <a:p>
            <a:endParaRPr kumimoji="1" lang="en-US" altLang="ja-JP" sz="1400" dirty="0">
              <a:solidFill>
                <a:srgbClr val="FF0000"/>
              </a:solidFill>
              <a:latin typeface="Meiryo UI" panose="020B0604030504040204" pitchFamily="50" charset="-128"/>
              <a:ea typeface="Meiryo UI" panose="020B0604030504040204" pitchFamily="50" charset="-128"/>
            </a:endParaRPr>
          </a:p>
          <a:p>
            <a:endParaRPr kumimoji="1" lang="en-US" altLang="ja-JP" sz="1400" dirty="0">
              <a:solidFill>
                <a:srgbClr val="FF0000"/>
              </a:solidFill>
              <a:latin typeface="Meiryo UI" panose="020B0604030504040204" pitchFamily="50" charset="-128"/>
              <a:ea typeface="Meiryo UI" panose="020B0604030504040204" pitchFamily="50" charset="-128"/>
            </a:endParaRPr>
          </a:p>
          <a:p>
            <a:pPr algn="ctr"/>
            <a:r>
              <a:rPr kumimoji="1" lang="ja-JP" altLang="en-US" sz="1400" dirty="0">
                <a:solidFill>
                  <a:srgbClr val="FF0000"/>
                </a:solidFill>
                <a:latin typeface="Meiryo UI" panose="020B0604030504040204" pitchFamily="50" charset="-128"/>
                <a:ea typeface="Meiryo UI" panose="020B0604030504040204" pitchFamily="50" charset="-128"/>
              </a:rPr>
              <a:t>主な製品等の写真があれば添付すること。</a:t>
            </a:r>
            <a:endParaRPr kumimoji="1" lang="en-US" altLang="ja-JP" sz="1400" dirty="0">
              <a:solidFill>
                <a:srgbClr val="FF0000"/>
              </a:solidFill>
              <a:latin typeface="Meiryo UI" panose="020B0604030504040204" pitchFamily="50" charset="-128"/>
              <a:ea typeface="Meiryo UI" panose="020B0604030504040204" pitchFamily="50" charset="-128"/>
            </a:endParaRPr>
          </a:p>
          <a:p>
            <a:endParaRPr kumimoji="1" lang="en-US" altLang="ja-JP" sz="1400" dirty="0">
              <a:solidFill>
                <a:srgbClr val="FF0000"/>
              </a:solidFill>
              <a:latin typeface="Meiryo UI" panose="020B0604030504040204" pitchFamily="50" charset="-128"/>
              <a:ea typeface="Meiryo UI" panose="020B0604030504040204" pitchFamily="50" charset="-128"/>
            </a:endParaRPr>
          </a:p>
          <a:p>
            <a:endParaRPr kumimoji="1" lang="en-US" altLang="ja-JP" sz="1400" dirty="0">
              <a:solidFill>
                <a:srgbClr val="FF0000"/>
              </a:solidFill>
              <a:latin typeface="Meiryo UI" panose="020B0604030504040204" pitchFamily="50" charset="-128"/>
              <a:ea typeface="Meiryo UI" panose="020B0604030504040204" pitchFamily="50" charset="-128"/>
            </a:endParaRPr>
          </a:p>
          <a:p>
            <a:endParaRPr kumimoji="1" lang="en-US" altLang="ja-JP" sz="1400" dirty="0">
              <a:solidFill>
                <a:srgbClr val="FF0000"/>
              </a:solidFill>
              <a:latin typeface="Meiryo UI" panose="020B0604030504040204" pitchFamily="50" charset="-128"/>
              <a:ea typeface="Meiryo UI" panose="020B0604030504040204" pitchFamily="50" charset="-128"/>
            </a:endParaRPr>
          </a:p>
          <a:p>
            <a:endParaRPr kumimoji="1" lang="en-US" altLang="ja-JP" sz="1400" dirty="0">
              <a:solidFill>
                <a:srgbClr val="FF0000"/>
              </a:solidFill>
              <a:latin typeface="Meiryo UI" panose="020B0604030504040204" pitchFamily="50" charset="-128"/>
              <a:ea typeface="Meiryo UI" panose="020B0604030504040204" pitchFamily="50" charset="-128"/>
            </a:endParaRPr>
          </a:p>
          <a:p>
            <a:endParaRPr kumimoji="1" lang="ja-JP" altLang="en-US" sz="1400" dirty="0">
              <a:solidFill>
                <a:srgbClr val="FF0000"/>
              </a:solidFill>
              <a:latin typeface="Meiryo UI" panose="020B0604030504040204" pitchFamily="50" charset="-128"/>
              <a:ea typeface="Meiryo UI" panose="020B0604030504040204" pitchFamily="50" charset="-128"/>
            </a:endParaRPr>
          </a:p>
        </p:txBody>
      </p:sp>
      <p:sp>
        <p:nvSpPr>
          <p:cNvPr id="9" name="テキスト ボックス 8">
            <a:extLst>
              <a:ext uri="{FF2B5EF4-FFF2-40B4-BE49-F238E27FC236}">
                <a16:creationId xmlns:a16="http://schemas.microsoft.com/office/drawing/2014/main" id="{B3A7AA13-48B5-42BB-A8AB-FC2AA9FEA68D}"/>
              </a:ext>
            </a:extLst>
          </p:cNvPr>
          <p:cNvSpPr txBox="1"/>
          <p:nvPr/>
        </p:nvSpPr>
        <p:spPr>
          <a:xfrm>
            <a:off x="8233409" y="69354"/>
            <a:ext cx="703436" cy="307777"/>
          </a:xfrm>
          <a:prstGeom prst="rect">
            <a:avLst/>
          </a:prstGeom>
          <a:solidFill>
            <a:srgbClr val="FF5050">
              <a:alpha val="28000"/>
            </a:srgbClr>
          </a:solidFill>
          <a:ln>
            <a:solidFill>
              <a:srgbClr val="FF0000"/>
            </a:solidFill>
          </a:ln>
        </p:spPr>
        <p:txBody>
          <a:bodyPr wrap="square" rtlCol="0">
            <a:spAutoFit/>
          </a:bodyPr>
          <a:lstStyle/>
          <a:p>
            <a:pPr algn="ctr"/>
            <a:r>
              <a:rPr kumimoji="1" lang="ja-JP" altLang="en-US" sz="1400" dirty="0">
                <a:solidFill>
                  <a:srgbClr val="FF0000"/>
                </a:solidFill>
                <a:latin typeface="Meiryo UI" panose="020B0604030504040204" pitchFamily="50" charset="-128"/>
                <a:ea typeface="Meiryo UI" panose="020B0604030504040204" pitchFamily="50" charset="-128"/>
              </a:rPr>
              <a:t>１枚</a:t>
            </a:r>
          </a:p>
        </p:txBody>
      </p:sp>
      <p:sp>
        <p:nvSpPr>
          <p:cNvPr id="10" name="スライド番号プレースホルダー 9">
            <a:extLst>
              <a:ext uri="{FF2B5EF4-FFF2-40B4-BE49-F238E27FC236}">
                <a16:creationId xmlns:a16="http://schemas.microsoft.com/office/drawing/2014/main" id="{A09C9BEB-E533-4B8C-BE13-ABDD7653EEB9}"/>
              </a:ext>
            </a:extLst>
          </p:cNvPr>
          <p:cNvSpPr>
            <a:spLocks noGrp="1"/>
          </p:cNvSpPr>
          <p:nvPr>
            <p:ph type="sldNum" sz="quarter" idx="12"/>
          </p:nvPr>
        </p:nvSpPr>
        <p:spPr/>
        <p:txBody>
          <a:bodyPr/>
          <a:lstStyle/>
          <a:p>
            <a:fld id="{B284EE2F-5E75-4241-B0CA-6321F7959A1C}" type="slidenum">
              <a:rPr kumimoji="1" lang="ja-JP" altLang="en-US" smtClean="0"/>
              <a:t>2</a:t>
            </a:fld>
            <a:endParaRPr kumimoji="1" lang="ja-JP" altLang="en-US"/>
          </a:p>
        </p:txBody>
      </p:sp>
      <p:sp>
        <p:nvSpPr>
          <p:cNvPr id="2" name="テキスト ボックス 1">
            <a:extLst>
              <a:ext uri="{FF2B5EF4-FFF2-40B4-BE49-F238E27FC236}">
                <a16:creationId xmlns:a16="http://schemas.microsoft.com/office/drawing/2014/main" id="{42A90994-E698-25B6-7E89-A81FFB2B481C}"/>
              </a:ext>
            </a:extLst>
          </p:cNvPr>
          <p:cNvSpPr txBox="1"/>
          <p:nvPr/>
        </p:nvSpPr>
        <p:spPr>
          <a:xfrm>
            <a:off x="6756544" y="69354"/>
            <a:ext cx="1390531" cy="369332"/>
          </a:xfrm>
          <a:prstGeom prst="rect">
            <a:avLst/>
          </a:prstGeom>
          <a:noFill/>
          <a:ln w="38100">
            <a:solidFill>
              <a:srgbClr val="FF0000"/>
            </a:solidFill>
          </a:ln>
        </p:spPr>
        <p:txBody>
          <a:bodyPr wrap="square" rtlCol="0">
            <a:spAutoFit/>
          </a:bodyPr>
          <a:lstStyle/>
          <a:p>
            <a:r>
              <a:rPr kumimoji="1" lang="en-US" altLang="ja-JP" dirty="0"/>
              <a:t>Confidential</a:t>
            </a:r>
            <a:endParaRPr kumimoji="1" lang="ja-JP" altLang="en-US" dirty="0"/>
          </a:p>
        </p:txBody>
      </p:sp>
    </p:spTree>
    <p:extLst>
      <p:ext uri="{BB962C8B-B14F-4D97-AF65-F5344CB8AC3E}">
        <p14:creationId xmlns:p14="http://schemas.microsoft.com/office/powerpoint/2010/main" val="16213840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CE84EADF-9959-4676-985D-EF5B3AC32EBD}"/>
              </a:ext>
            </a:extLst>
          </p:cNvPr>
          <p:cNvSpPr txBox="1"/>
          <p:nvPr/>
        </p:nvSpPr>
        <p:spPr>
          <a:xfrm>
            <a:off x="207155" y="192465"/>
            <a:ext cx="6862776" cy="553998"/>
          </a:xfrm>
          <a:prstGeom prst="rect">
            <a:avLst/>
          </a:prstGeom>
          <a:noFill/>
        </p:spPr>
        <p:txBody>
          <a:bodyPr wrap="none" rtlCol="0">
            <a:spAutoFit/>
          </a:bodyPr>
          <a:lstStyle/>
          <a:p>
            <a:r>
              <a:rPr lang="ja-JP" altLang="en-US" dirty="0">
                <a:latin typeface="Meiryo UI" panose="020B0604030504040204" pitchFamily="50" charset="-128"/>
                <a:ea typeface="Meiryo UI" panose="020B0604030504040204" pitchFamily="50" charset="-128"/>
              </a:rPr>
              <a:t>２．申請する事業の概要</a:t>
            </a:r>
            <a:r>
              <a:rPr lang="en-US" altLang="ja-JP" dirty="0">
                <a:latin typeface="Meiryo UI" panose="020B0604030504040204" pitchFamily="50" charset="-128"/>
                <a:ea typeface="Meiryo UI" panose="020B0604030504040204" pitchFamily="50" charset="-128"/>
              </a:rPr>
              <a:t>【</a:t>
            </a:r>
            <a:r>
              <a:rPr lang="ja-JP" altLang="en-US" dirty="0">
                <a:latin typeface="Meiryo UI" panose="020B0604030504040204" pitchFamily="50" charset="-128"/>
                <a:ea typeface="Meiryo UI" panose="020B0604030504040204" pitchFamily="50" charset="-128"/>
              </a:rPr>
              <a:t>必要性、新規性・独創性、市場性、将来性</a:t>
            </a:r>
            <a:r>
              <a:rPr lang="en-US" altLang="ja-JP" dirty="0">
                <a:latin typeface="Meiryo UI" panose="020B0604030504040204" pitchFamily="50" charset="-128"/>
                <a:ea typeface="Meiryo UI" panose="020B0604030504040204" pitchFamily="50" charset="-128"/>
              </a:rPr>
              <a:t>】</a:t>
            </a:r>
          </a:p>
          <a:p>
            <a:r>
              <a:rPr lang="ja-JP" altLang="en-US" sz="1200" dirty="0">
                <a:latin typeface="Meiryo UI" panose="020B0604030504040204" pitchFamily="50" charset="-128"/>
                <a:ea typeface="Meiryo UI" panose="020B0604030504040204" pitchFamily="50" charset="-128"/>
              </a:rPr>
              <a:t>事業の必要性、新規性・独創性、市場性、将来性</a:t>
            </a:r>
            <a:endParaRPr lang="en-US" altLang="ja-JP" sz="1600" dirty="0">
              <a:latin typeface="Meiryo UI" panose="020B0604030504040204" pitchFamily="50" charset="-128"/>
              <a:ea typeface="Meiryo UI" panose="020B0604030504040204" pitchFamily="50" charset="-128"/>
            </a:endParaRPr>
          </a:p>
        </p:txBody>
      </p:sp>
      <p:sp>
        <p:nvSpPr>
          <p:cNvPr id="7" name="テキスト ボックス 6">
            <a:extLst>
              <a:ext uri="{FF2B5EF4-FFF2-40B4-BE49-F238E27FC236}">
                <a16:creationId xmlns:a16="http://schemas.microsoft.com/office/drawing/2014/main" id="{24118AE9-4C1F-4C75-B665-F944041AF431}"/>
              </a:ext>
            </a:extLst>
          </p:cNvPr>
          <p:cNvSpPr txBox="1"/>
          <p:nvPr/>
        </p:nvSpPr>
        <p:spPr>
          <a:xfrm>
            <a:off x="8354179" y="82499"/>
            <a:ext cx="703436" cy="307777"/>
          </a:xfrm>
          <a:prstGeom prst="rect">
            <a:avLst/>
          </a:prstGeom>
          <a:solidFill>
            <a:srgbClr val="FF5050">
              <a:alpha val="28000"/>
            </a:srgbClr>
          </a:solidFill>
          <a:ln>
            <a:solidFill>
              <a:srgbClr val="FF0000"/>
            </a:solidFill>
          </a:ln>
        </p:spPr>
        <p:txBody>
          <a:bodyPr wrap="square" rtlCol="0">
            <a:spAutoFit/>
          </a:bodyPr>
          <a:lstStyle/>
          <a:p>
            <a:pPr algn="ctr"/>
            <a:r>
              <a:rPr kumimoji="1" lang="ja-JP" altLang="en-US" sz="1400" dirty="0">
                <a:solidFill>
                  <a:srgbClr val="FF0000"/>
                </a:solidFill>
                <a:latin typeface="Meiryo UI" panose="020B0604030504040204" pitchFamily="50" charset="-128"/>
                <a:ea typeface="Meiryo UI" panose="020B0604030504040204" pitchFamily="50" charset="-128"/>
              </a:rPr>
              <a:t>３枚</a:t>
            </a:r>
          </a:p>
        </p:txBody>
      </p:sp>
      <p:sp>
        <p:nvSpPr>
          <p:cNvPr id="8" name="スライド番号プレースホルダー 7">
            <a:extLst>
              <a:ext uri="{FF2B5EF4-FFF2-40B4-BE49-F238E27FC236}">
                <a16:creationId xmlns:a16="http://schemas.microsoft.com/office/drawing/2014/main" id="{8CC6D65B-8B38-4335-B904-FAD2BA3DE935}"/>
              </a:ext>
            </a:extLst>
          </p:cNvPr>
          <p:cNvSpPr>
            <a:spLocks noGrp="1"/>
          </p:cNvSpPr>
          <p:nvPr>
            <p:ph type="sldNum" sz="quarter" idx="12"/>
          </p:nvPr>
        </p:nvSpPr>
        <p:spPr/>
        <p:txBody>
          <a:bodyPr/>
          <a:lstStyle/>
          <a:p>
            <a:fld id="{B284EE2F-5E75-4241-B0CA-6321F7959A1C}" type="slidenum">
              <a:rPr kumimoji="1" lang="ja-JP" altLang="en-US" smtClean="0"/>
              <a:t>3</a:t>
            </a:fld>
            <a:endParaRPr kumimoji="1" lang="ja-JP" altLang="en-US"/>
          </a:p>
        </p:txBody>
      </p:sp>
      <p:cxnSp>
        <p:nvCxnSpPr>
          <p:cNvPr id="9" name="直線コネクタ 8">
            <a:extLst>
              <a:ext uri="{FF2B5EF4-FFF2-40B4-BE49-F238E27FC236}">
                <a16:creationId xmlns:a16="http://schemas.microsoft.com/office/drawing/2014/main" id="{61D33126-CADA-499D-B379-13A948884274}"/>
              </a:ext>
            </a:extLst>
          </p:cNvPr>
          <p:cNvCxnSpPr/>
          <p:nvPr/>
        </p:nvCxnSpPr>
        <p:spPr>
          <a:xfrm>
            <a:off x="207155" y="720090"/>
            <a:ext cx="8729690" cy="0"/>
          </a:xfrm>
          <a:prstGeom prst="line">
            <a:avLst/>
          </a:prstGeom>
          <a:ln w="38100">
            <a:solidFill>
              <a:schemeClr val="accent1">
                <a:lumMod val="50000"/>
              </a:schemeClr>
            </a:solidFill>
          </a:ln>
          <a:effectLst>
            <a:glow rad="228600">
              <a:schemeClr val="accent3">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11" name="テキスト ボックス 10">
            <a:extLst>
              <a:ext uri="{FF2B5EF4-FFF2-40B4-BE49-F238E27FC236}">
                <a16:creationId xmlns:a16="http://schemas.microsoft.com/office/drawing/2014/main" id="{74547F04-8F1C-42E1-8656-0893CBDCDBAA}"/>
              </a:ext>
            </a:extLst>
          </p:cNvPr>
          <p:cNvSpPr txBox="1"/>
          <p:nvPr/>
        </p:nvSpPr>
        <p:spPr>
          <a:xfrm>
            <a:off x="207155" y="1006067"/>
            <a:ext cx="8729690" cy="954107"/>
          </a:xfrm>
          <a:prstGeom prst="rect">
            <a:avLst/>
          </a:prstGeom>
          <a:solidFill>
            <a:srgbClr val="FF5050">
              <a:alpha val="28000"/>
            </a:srgbClr>
          </a:solidFill>
          <a:ln>
            <a:solidFill>
              <a:srgbClr val="FF0000"/>
            </a:solidFill>
          </a:ln>
        </p:spPr>
        <p:txBody>
          <a:bodyPr wrap="square" rtlCol="0">
            <a:spAutoFit/>
          </a:bodyPr>
          <a:lstStyle/>
          <a:p>
            <a:r>
              <a:rPr kumimoji="1" lang="en-US" altLang="ja-JP" sz="1400" b="1" dirty="0">
                <a:solidFill>
                  <a:srgbClr val="FF0000"/>
                </a:solidFill>
                <a:latin typeface="Meiryo UI" panose="020B0604030504040204" pitchFamily="50" charset="-128"/>
                <a:ea typeface="Meiryo UI" panose="020B0604030504040204" pitchFamily="50" charset="-128"/>
              </a:rPr>
              <a:t>【</a:t>
            </a:r>
            <a:r>
              <a:rPr kumimoji="1" lang="ja-JP" altLang="en-US" sz="1400" b="1" dirty="0">
                <a:solidFill>
                  <a:srgbClr val="FF0000"/>
                </a:solidFill>
                <a:latin typeface="Meiryo UI" panose="020B0604030504040204" pitchFamily="50" charset="-128"/>
                <a:ea typeface="Meiryo UI" panose="020B0604030504040204" pitchFamily="50" charset="-128"/>
              </a:rPr>
              <a:t>本項作成上の注意</a:t>
            </a:r>
            <a:r>
              <a:rPr kumimoji="1" lang="en-US" altLang="ja-JP" sz="1400" b="1" dirty="0">
                <a:solidFill>
                  <a:srgbClr val="FF0000"/>
                </a:solidFill>
                <a:latin typeface="Meiryo UI" panose="020B0604030504040204" pitchFamily="50" charset="-128"/>
                <a:ea typeface="Meiryo UI" panose="020B0604030504040204" pitchFamily="50" charset="-128"/>
              </a:rPr>
              <a:t>】</a:t>
            </a:r>
          </a:p>
          <a:p>
            <a:r>
              <a:rPr kumimoji="1" lang="ja-JP" altLang="en-US" sz="1400" dirty="0">
                <a:solidFill>
                  <a:srgbClr val="FF0000"/>
                </a:solidFill>
                <a:latin typeface="Meiryo UI" panose="020B0604030504040204" pitchFamily="50" charset="-128"/>
                <a:ea typeface="Meiryo UI" panose="020B0604030504040204" pitchFamily="50" charset="-128"/>
              </a:rPr>
              <a:t>①図表（写真、パース、位置図、配置図、体制図、スキーム図、グラフ、線表等）などを用い、</a:t>
            </a:r>
            <a:r>
              <a:rPr kumimoji="1" lang="ja-JP" altLang="en-US" sz="1400" b="1" u="sng" dirty="0">
                <a:solidFill>
                  <a:srgbClr val="FF0000"/>
                </a:solidFill>
                <a:latin typeface="Meiryo UI" panose="020B0604030504040204" pitchFamily="50" charset="-128"/>
                <a:ea typeface="Meiryo UI" panose="020B0604030504040204" pitchFamily="50" charset="-128"/>
              </a:rPr>
              <a:t>視覚的に表現</a:t>
            </a:r>
            <a:r>
              <a:rPr kumimoji="1" lang="ja-JP" altLang="en-US" sz="1400" dirty="0">
                <a:solidFill>
                  <a:srgbClr val="FF0000"/>
                </a:solidFill>
                <a:latin typeface="Meiryo UI" panose="020B0604030504040204" pitchFamily="50" charset="-128"/>
                <a:ea typeface="Meiryo UI" panose="020B0604030504040204" pitchFamily="50" charset="-128"/>
              </a:rPr>
              <a:t>すること。</a:t>
            </a:r>
            <a:endParaRPr kumimoji="1" lang="en-US" altLang="ja-JP" sz="1400" dirty="0">
              <a:solidFill>
                <a:srgbClr val="FF0000"/>
              </a:solidFill>
              <a:latin typeface="Meiryo UI" panose="020B0604030504040204" pitchFamily="50" charset="-128"/>
              <a:ea typeface="Meiryo UI" panose="020B0604030504040204" pitchFamily="50" charset="-128"/>
            </a:endParaRPr>
          </a:p>
          <a:p>
            <a:r>
              <a:rPr kumimoji="1" lang="en-US" altLang="ja-JP" sz="1400" dirty="0">
                <a:latin typeface="Meiryo UI" panose="020B0604030504040204" pitchFamily="50" charset="-128"/>
                <a:ea typeface="Meiryo UI" panose="020B0604030504040204" pitchFamily="50" charset="-128"/>
              </a:rPr>
              <a:t>※</a:t>
            </a:r>
            <a:r>
              <a:rPr kumimoji="1" lang="ja-JP" altLang="en-US" sz="1400" dirty="0">
                <a:latin typeface="Meiryo UI" panose="020B0604030504040204" pitchFamily="50" charset="-128"/>
                <a:ea typeface="Meiryo UI" panose="020B0604030504040204" pitchFamily="50" charset="-128"/>
              </a:rPr>
              <a:t>文字での説明は、応募用紙に記載済みのため、文字ばかりの説明にならないよう注意すること。</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solidFill>
                  <a:srgbClr val="FF0000"/>
                </a:solidFill>
                <a:latin typeface="Meiryo UI" panose="020B0604030504040204" pitchFamily="50" charset="-128"/>
                <a:ea typeface="Meiryo UI" panose="020B0604030504040204" pitchFamily="50" charset="-128"/>
              </a:rPr>
              <a:t>②説明にあたっては</a:t>
            </a:r>
            <a:r>
              <a:rPr kumimoji="1" lang="ja-JP" altLang="en-US" sz="1400" dirty="0">
                <a:latin typeface="Meiryo UI" panose="020B0604030504040204" pitchFamily="50" charset="-128"/>
                <a:ea typeface="Meiryo UI" panose="020B0604030504040204" pitchFamily="50" charset="-128"/>
              </a:rPr>
              <a:t>、</a:t>
            </a:r>
            <a:r>
              <a:rPr kumimoji="1" lang="ja-JP" altLang="en-US" sz="1400" dirty="0">
                <a:solidFill>
                  <a:srgbClr val="FF0000"/>
                </a:solidFill>
                <a:latin typeface="Meiryo UI" panose="020B0604030504040204" pitchFamily="50" charset="-128"/>
                <a:ea typeface="Meiryo UI" panose="020B0604030504040204" pitchFamily="50" charset="-128"/>
              </a:rPr>
              <a:t>可能な限り</a:t>
            </a:r>
            <a:r>
              <a:rPr kumimoji="1" lang="ja-JP" altLang="en-US" sz="1400" dirty="0">
                <a:latin typeface="Meiryo UI" panose="020B0604030504040204" pitchFamily="50" charset="-128"/>
                <a:ea typeface="Meiryo UI" panose="020B0604030504040204" pitchFamily="50" charset="-128"/>
              </a:rPr>
              <a:t>データ等を活用した</a:t>
            </a:r>
            <a:r>
              <a:rPr kumimoji="1" lang="ja-JP" altLang="en-US" sz="1400" b="1" u="sng" dirty="0">
                <a:solidFill>
                  <a:srgbClr val="FF0000"/>
                </a:solidFill>
                <a:latin typeface="Meiryo UI" panose="020B0604030504040204" pitchFamily="50" charset="-128"/>
                <a:ea typeface="Meiryo UI" panose="020B0604030504040204" pitchFamily="50" charset="-128"/>
              </a:rPr>
              <a:t>定量的な説明</a:t>
            </a:r>
            <a:r>
              <a:rPr kumimoji="1" lang="ja-JP" altLang="en-US" sz="1400" u="sng" dirty="0">
                <a:solidFill>
                  <a:srgbClr val="FF0000"/>
                </a:solidFill>
                <a:latin typeface="Meiryo UI" panose="020B0604030504040204" pitchFamily="50" charset="-128"/>
                <a:ea typeface="Meiryo UI" panose="020B0604030504040204" pitchFamily="50" charset="-128"/>
              </a:rPr>
              <a:t>とする</a:t>
            </a:r>
            <a:r>
              <a:rPr kumimoji="1" lang="ja-JP" altLang="en-US" sz="1400" dirty="0">
                <a:solidFill>
                  <a:srgbClr val="FF0000"/>
                </a:solidFill>
                <a:latin typeface="Meiryo UI" panose="020B0604030504040204" pitchFamily="50" charset="-128"/>
                <a:ea typeface="Meiryo UI" panose="020B0604030504040204" pitchFamily="50" charset="-128"/>
              </a:rPr>
              <a:t>こと。</a:t>
            </a:r>
            <a:endParaRPr kumimoji="1" lang="en-US" altLang="ja-JP" sz="1400" dirty="0">
              <a:solidFill>
                <a:srgbClr val="FF0000"/>
              </a:solidFill>
              <a:latin typeface="Meiryo UI" panose="020B0604030504040204" pitchFamily="50" charset="-128"/>
              <a:ea typeface="Meiryo UI" panose="020B0604030504040204" pitchFamily="50" charset="-128"/>
            </a:endParaRPr>
          </a:p>
        </p:txBody>
      </p:sp>
      <p:sp>
        <p:nvSpPr>
          <p:cNvPr id="2" name="テキスト ボックス 1">
            <a:extLst>
              <a:ext uri="{FF2B5EF4-FFF2-40B4-BE49-F238E27FC236}">
                <a16:creationId xmlns:a16="http://schemas.microsoft.com/office/drawing/2014/main" id="{80DEB84E-D468-FD7A-3C0E-B81A853DF7B3}"/>
              </a:ext>
            </a:extLst>
          </p:cNvPr>
          <p:cNvSpPr txBox="1"/>
          <p:nvPr/>
        </p:nvSpPr>
        <p:spPr>
          <a:xfrm>
            <a:off x="6894901" y="86946"/>
            <a:ext cx="1390531" cy="369332"/>
          </a:xfrm>
          <a:prstGeom prst="rect">
            <a:avLst/>
          </a:prstGeom>
          <a:noFill/>
          <a:ln w="38100">
            <a:solidFill>
              <a:srgbClr val="FF0000"/>
            </a:solidFill>
          </a:ln>
        </p:spPr>
        <p:txBody>
          <a:bodyPr wrap="square" rtlCol="0">
            <a:spAutoFit/>
          </a:bodyPr>
          <a:lstStyle/>
          <a:p>
            <a:r>
              <a:rPr kumimoji="1" lang="en-US" altLang="ja-JP" dirty="0"/>
              <a:t>Confidential</a:t>
            </a:r>
            <a:endParaRPr kumimoji="1" lang="ja-JP" altLang="en-US" dirty="0"/>
          </a:p>
        </p:txBody>
      </p:sp>
    </p:spTree>
    <p:extLst>
      <p:ext uri="{BB962C8B-B14F-4D97-AF65-F5344CB8AC3E}">
        <p14:creationId xmlns:p14="http://schemas.microsoft.com/office/powerpoint/2010/main" val="30373538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CE84EADF-9959-4676-985D-EF5B3AC32EBD}"/>
              </a:ext>
            </a:extLst>
          </p:cNvPr>
          <p:cNvSpPr txBox="1"/>
          <p:nvPr/>
        </p:nvSpPr>
        <p:spPr>
          <a:xfrm>
            <a:off x="207155" y="192465"/>
            <a:ext cx="5141151" cy="553998"/>
          </a:xfrm>
          <a:prstGeom prst="rect">
            <a:avLst/>
          </a:prstGeom>
          <a:noFill/>
        </p:spPr>
        <p:txBody>
          <a:bodyPr wrap="none" rtlCol="0">
            <a:spAutoFit/>
          </a:bodyPr>
          <a:lstStyle/>
          <a:p>
            <a:r>
              <a:rPr lang="ja-JP" altLang="en-US" dirty="0">
                <a:latin typeface="Meiryo UI" panose="020B0604030504040204" pitchFamily="50" charset="-128"/>
                <a:ea typeface="Meiryo UI" panose="020B0604030504040204" pitchFamily="50" charset="-128"/>
              </a:rPr>
              <a:t>３．申請する事業の実施計画</a:t>
            </a:r>
            <a:r>
              <a:rPr lang="en-US" altLang="ja-JP" dirty="0">
                <a:latin typeface="Meiryo UI" panose="020B0604030504040204" pitchFamily="50" charset="-128"/>
                <a:ea typeface="Meiryo UI" panose="020B0604030504040204" pitchFamily="50" charset="-128"/>
              </a:rPr>
              <a:t>【</a:t>
            </a:r>
            <a:r>
              <a:rPr lang="ja-JP" altLang="en-US" dirty="0">
                <a:latin typeface="Meiryo UI" panose="020B0604030504040204" pitchFamily="50" charset="-128"/>
                <a:ea typeface="Meiryo UI" panose="020B0604030504040204" pitchFamily="50" charset="-128"/>
              </a:rPr>
              <a:t>実現可能性</a:t>
            </a:r>
            <a:r>
              <a:rPr lang="en-US" altLang="ja-JP" dirty="0">
                <a:latin typeface="Meiryo UI" panose="020B0604030504040204" pitchFamily="50" charset="-128"/>
                <a:ea typeface="Meiryo UI" panose="020B0604030504040204" pitchFamily="50" charset="-128"/>
              </a:rPr>
              <a:t>】</a:t>
            </a:r>
          </a:p>
          <a:p>
            <a:r>
              <a:rPr lang="ja-JP" altLang="en-US" sz="1200" dirty="0">
                <a:latin typeface="Meiryo UI" panose="020B0604030504040204" pitchFamily="50" charset="-128"/>
                <a:ea typeface="Meiryo UI" panose="020B0604030504040204" pitchFamily="50" charset="-128"/>
              </a:rPr>
              <a:t>本補助事業で取り組む事業の背景及びこれまでの取り組み、課題とその解決方法</a:t>
            </a:r>
            <a:endParaRPr lang="en-US" altLang="ja-JP" dirty="0">
              <a:latin typeface="Meiryo UI" panose="020B0604030504040204" pitchFamily="50" charset="-128"/>
              <a:ea typeface="Meiryo UI" panose="020B0604030504040204" pitchFamily="50" charset="-128"/>
            </a:endParaRPr>
          </a:p>
        </p:txBody>
      </p:sp>
      <p:sp>
        <p:nvSpPr>
          <p:cNvPr id="7" name="テキスト ボックス 6">
            <a:extLst>
              <a:ext uri="{FF2B5EF4-FFF2-40B4-BE49-F238E27FC236}">
                <a16:creationId xmlns:a16="http://schemas.microsoft.com/office/drawing/2014/main" id="{24118AE9-4C1F-4C75-B665-F944041AF431}"/>
              </a:ext>
            </a:extLst>
          </p:cNvPr>
          <p:cNvSpPr txBox="1"/>
          <p:nvPr/>
        </p:nvSpPr>
        <p:spPr>
          <a:xfrm>
            <a:off x="8233409" y="69354"/>
            <a:ext cx="703436" cy="307777"/>
          </a:xfrm>
          <a:prstGeom prst="rect">
            <a:avLst/>
          </a:prstGeom>
          <a:solidFill>
            <a:srgbClr val="FF5050">
              <a:alpha val="28000"/>
            </a:srgbClr>
          </a:solidFill>
          <a:ln>
            <a:solidFill>
              <a:srgbClr val="FF0000"/>
            </a:solidFill>
          </a:ln>
        </p:spPr>
        <p:txBody>
          <a:bodyPr wrap="square" rtlCol="0">
            <a:spAutoFit/>
          </a:bodyPr>
          <a:lstStyle/>
          <a:p>
            <a:pPr algn="ctr"/>
            <a:r>
              <a:rPr kumimoji="1" lang="ja-JP" altLang="en-US" sz="1400" dirty="0">
                <a:solidFill>
                  <a:srgbClr val="FF0000"/>
                </a:solidFill>
                <a:latin typeface="Meiryo UI" panose="020B0604030504040204" pitchFamily="50" charset="-128"/>
                <a:ea typeface="Meiryo UI" panose="020B0604030504040204" pitchFamily="50" charset="-128"/>
              </a:rPr>
              <a:t>３枚</a:t>
            </a:r>
          </a:p>
        </p:txBody>
      </p:sp>
      <p:sp>
        <p:nvSpPr>
          <p:cNvPr id="8" name="スライド番号プレースホルダー 7">
            <a:extLst>
              <a:ext uri="{FF2B5EF4-FFF2-40B4-BE49-F238E27FC236}">
                <a16:creationId xmlns:a16="http://schemas.microsoft.com/office/drawing/2014/main" id="{8CC6D65B-8B38-4335-B904-FAD2BA3DE935}"/>
              </a:ext>
            </a:extLst>
          </p:cNvPr>
          <p:cNvSpPr>
            <a:spLocks noGrp="1"/>
          </p:cNvSpPr>
          <p:nvPr>
            <p:ph type="sldNum" sz="quarter" idx="12"/>
          </p:nvPr>
        </p:nvSpPr>
        <p:spPr/>
        <p:txBody>
          <a:bodyPr/>
          <a:lstStyle/>
          <a:p>
            <a:fld id="{B284EE2F-5E75-4241-B0CA-6321F7959A1C}" type="slidenum">
              <a:rPr kumimoji="1" lang="ja-JP" altLang="en-US" smtClean="0"/>
              <a:t>4</a:t>
            </a:fld>
            <a:endParaRPr kumimoji="1" lang="ja-JP" altLang="en-US"/>
          </a:p>
        </p:txBody>
      </p:sp>
      <p:cxnSp>
        <p:nvCxnSpPr>
          <p:cNvPr id="9" name="直線コネクタ 8">
            <a:extLst>
              <a:ext uri="{FF2B5EF4-FFF2-40B4-BE49-F238E27FC236}">
                <a16:creationId xmlns:a16="http://schemas.microsoft.com/office/drawing/2014/main" id="{61D33126-CADA-499D-B379-13A948884274}"/>
              </a:ext>
            </a:extLst>
          </p:cNvPr>
          <p:cNvCxnSpPr/>
          <p:nvPr/>
        </p:nvCxnSpPr>
        <p:spPr>
          <a:xfrm>
            <a:off x="207155" y="720090"/>
            <a:ext cx="8729690" cy="0"/>
          </a:xfrm>
          <a:prstGeom prst="line">
            <a:avLst/>
          </a:prstGeom>
          <a:ln w="38100">
            <a:solidFill>
              <a:schemeClr val="accent1">
                <a:lumMod val="50000"/>
              </a:schemeClr>
            </a:solidFill>
          </a:ln>
          <a:effectLst>
            <a:glow rad="228600">
              <a:schemeClr val="accent3">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10" name="テキスト ボックス 9">
            <a:extLst>
              <a:ext uri="{FF2B5EF4-FFF2-40B4-BE49-F238E27FC236}">
                <a16:creationId xmlns:a16="http://schemas.microsoft.com/office/drawing/2014/main" id="{82108398-3DC6-450D-825F-6EFFB0F8D9B5}"/>
              </a:ext>
            </a:extLst>
          </p:cNvPr>
          <p:cNvSpPr txBox="1"/>
          <p:nvPr/>
        </p:nvSpPr>
        <p:spPr>
          <a:xfrm>
            <a:off x="207155" y="1006067"/>
            <a:ext cx="8729690" cy="954107"/>
          </a:xfrm>
          <a:prstGeom prst="rect">
            <a:avLst/>
          </a:prstGeom>
          <a:solidFill>
            <a:srgbClr val="FF5050">
              <a:alpha val="28000"/>
            </a:srgbClr>
          </a:solidFill>
          <a:ln>
            <a:solidFill>
              <a:srgbClr val="FF0000"/>
            </a:solidFill>
          </a:ln>
        </p:spPr>
        <p:txBody>
          <a:bodyPr wrap="square" rtlCol="0">
            <a:spAutoFit/>
          </a:bodyPr>
          <a:lstStyle/>
          <a:p>
            <a:r>
              <a:rPr kumimoji="1" lang="en-US" altLang="ja-JP" sz="1400" b="1" dirty="0">
                <a:solidFill>
                  <a:srgbClr val="FF0000"/>
                </a:solidFill>
                <a:latin typeface="Meiryo UI" panose="020B0604030504040204" pitchFamily="50" charset="-128"/>
                <a:ea typeface="Meiryo UI" panose="020B0604030504040204" pitchFamily="50" charset="-128"/>
              </a:rPr>
              <a:t>【</a:t>
            </a:r>
            <a:r>
              <a:rPr kumimoji="1" lang="ja-JP" altLang="en-US" sz="1400" b="1" dirty="0">
                <a:solidFill>
                  <a:srgbClr val="FF0000"/>
                </a:solidFill>
                <a:latin typeface="Meiryo UI" panose="020B0604030504040204" pitchFamily="50" charset="-128"/>
                <a:ea typeface="Meiryo UI" panose="020B0604030504040204" pitchFamily="50" charset="-128"/>
              </a:rPr>
              <a:t>本項作成上の注意</a:t>
            </a:r>
            <a:r>
              <a:rPr kumimoji="1" lang="en-US" altLang="ja-JP" sz="1400" b="1" dirty="0">
                <a:solidFill>
                  <a:srgbClr val="FF0000"/>
                </a:solidFill>
                <a:latin typeface="Meiryo UI" panose="020B0604030504040204" pitchFamily="50" charset="-128"/>
                <a:ea typeface="Meiryo UI" panose="020B0604030504040204" pitchFamily="50" charset="-128"/>
              </a:rPr>
              <a:t>】</a:t>
            </a:r>
          </a:p>
          <a:p>
            <a:r>
              <a:rPr kumimoji="1" lang="ja-JP" altLang="en-US" sz="1400" dirty="0">
                <a:solidFill>
                  <a:srgbClr val="FF0000"/>
                </a:solidFill>
                <a:latin typeface="Meiryo UI" panose="020B0604030504040204" pitchFamily="50" charset="-128"/>
                <a:ea typeface="Meiryo UI" panose="020B0604030504040204" pitchFamily="50" charset="-128"/>
              </a:rPr>
              <a:t>①図表（写真、パース、位置図、配置図、体制図、スキーム図、グラフ、線表等）などを用い、</a:t>
            </a:r>
            <a:r>
              <a:rPr kumimoji="1" lang="ja-JP" altLang="en-US" sz="1400" b="1" u="sng" dirty="0">
                <a:solidFill>
                  <a:srgbClr val="FF0000"/>
                </a:solidFill>
                <a:latin typeface="Meiryo UI" panose="020B0604030504040204" pitchFamily="50" charset="-128"/>
                <a:ea typeface="Meiryo UI" panose="020B0604030504040204" pitchFamily="50" charset="-128"/>
              </a:rPr>
              <a:t>視覚的に表現</a:t>
            </a:r>
            <a:r>
              <a:rPr kumimoji="1" lang="ja-JP" altLang="en-US" sz="1400" dirty="0">
                <a:solidFill>
                  <a:srgbClr val="FF0000"/>
                </a:solidFill>
                <a:latin typeface="Meiryo UI" panose="020B0604030504040204" pitchFamily="50" charset="-128"/>
                <a:ea typeface="Meiryo UI" panose="020B0604030504040204" pitchFamily="50" charset="-128"/>
              </a:rPr>
              <a:t>すること。</a:t>
            </a:r>
            <a:endParaRPr kumimoji="1" lang="en-US" altLang="ja-JP" sz="1400" dirty="0">
              <a:solidFill>
                <a:srgbClr val="FF0000"/>
              </a:solidFill>
              <a:latin typeface="Meiryo UI" panose="020B0604030504040204" pitchFamily="50" charset="-128"/>
              <a:ea typeface="Meiryo UI" panose="020B0604030504040204" pitchFamily="50" charset="-128"/>
            </a:endParaRPr>
          </a:p>
          <a:p>
            <a:r>
              <a:rPr kumimoji="1" lang="en-US" altLang="ja-JP" sz="1400" dirty="0">
                <a:latin typeface="Meiryo UI" panose="020B0604030504040204" pitchFamily="50" charset="-128"/>
                <a:ea typeface="Meiryo UI" panose="020B0604030504040204" pitchFamily="50" charset="-128"/>
              </a:rPr>
              <a:t>※</a:t>
            </a:r>
            <a:r>
              <a:rPr kumimoji="1" lang="ja-JP" altLang="en-US" sz="1400" dirty="0">
                <a:latin typeface="Meiryo UI" panose="020B0604030504040204" pitchFamily="50" charset="-128"/>
                <a:ea typeface="Meiryo UI" panose="020B0604030504040204" pitchFamily="50" charset="-128"/>
              </a:rPr>
              <a:t>文字での説明は、応募用紙に記載済みのため、文字ばかりの説明にならないよう注意すること。</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solidFill>
                  <a:srgbClr val="FF0000"/>
                </a:solidFill>
                <a:latin typeface="Meiryo UI" panose="020B0604030504040204" pitchFamily="50" charset="-128"/>
                <a:ea typeface="Meiryo UI" panose="020B0604030504040204" pitchFamily="50" charset="-128"/>
              </a:rPr>
              <a:t>②説明に当たっては</a:t>
            </a:r>
            <a:r>
              <a:rPr kumimoji="1" lang="ja-JP" altLang="en-US" sz="1400" dirty="0">
                <a:latin typeface="Meiryo UI" panose="020B0604030504040204" pitchFamily="50" charset="-128"/>
                <a:ea typeface="Meiryo UI" panose="020B0604030504040204" pitchFamily="50" charset="-128"/>
              </a:rPr>
              <a:t>、</a:t>
            </a:r>
            <a:r>
              <a:rPr kumimoji="1" lang="ja-JP" altLang="en-US" sz="1400" dirty="0">
                <a:solidFill>
                  <a:srgbClr val="FF0000"/>
                </a:solidFill>
                <a:latin typeface="Meiryo UI" panose="020B0604030504040204" pitchFamily="50" charset="-128"/>
                <a:ea typeface="Meiryo UI" panose="020B0604030504040204" pitchFamily="50" charset="-128"/>
              </a:rPr>
              <a:t>可能な限り</a:t>
            </a:r>
            <a:r>
              <a:rPr kumimoji="1" lang="ja-JP" altLang="en-US" sz="1400" dirty="0">
                <a:latin typeface="Meiryo UI" panose="020B0604030504040204" pitchFamily="50" charset="-128"/>
                <a:ea typeface="Meiryo UI" panose="020B0604030504040204" pitchFamily="50" charset="-128"/>
              </a:rPr>
              <a:t>データ等を活用した</a:t>
            </a:r>
            <a:r>
              <a:rPr kumimoji="1" lang="ja-JP" altLang="en-US" sz="1400" b="1" u="sng" dirty="0">
                <a:solidFill>
                  <a:srgbClr val="FF0000"/>
                </a:solidFill>
                <a:latin typeface="Meiryo UI" panose="020B0604030504040204" pitchFamily="50" charset="-128"/>
                <a:ea typeface="Meiryo UI" panose="020B0604030504040204" pitchFamily="50" charset="-128"/>
              </a:rPr>
              <a:t>定量的な説明</a:t>
            </a:r>
            <a:r>
              <a:rPr kumimoji="1" lang="ja-JP" altLang="en-US" sz="1400" dirty="0">
                <a:solidFill>
                  <a:srgbClr val="FF0000"/>
                </a:solidFill>
                <a:latin typeface="Meiryo UI" panose="020B0604030504040204" pitchFamily="50" charset="-128"/>
                <a:ea typeface="Meiryo UI" panose="020B0604030504040204" pitchFamily="50" charset="-128"/>
              </a:rPr>
              <a:t>を行うこと。</a:t>
            </a:r>
            <a:endParaRPr kumimoji="1" lang="en-US" altLang="ja-JP" sz="1400" dirty="0">
              <a:solidFill>
                <a:srgbClr val="FF0000"/>
              </a:solidFill>
              <a:latin typeface="Meiryo UI" panose="020B0604030504040204" pitchFamily="50" charset="-128"/>
              <a:ea typeface="Meiryo UI" panose="020B0604030504040204" pitchFamily="50" charset="-128"/>
            </a:endParaRPr>
          </a:p>
        </p:txBody>
      </p:sp>
      <p:sp>
        <p:nvSpPr>
          <p:cNvPr id="2" name="テキスト ボックス 1">
            <a:extLst>
              <a:ext uri="{FF2B5EF4-FFF2-40B4-BE49-F238E27FC236}">
                <a16:creationId xmlns:a16="http://schemas.microsoft.com/office/drawing/2014/main" id="{2FA1080D-CF98-8E8E-67FC-967F3B51EBC3}"/>
              </a:ext>
            </a:extLst>
          </p:cNvPr>
          <p:cNvSpPr txBox="1"/>
          <p:nvPr/>
        </p:nvSpPr>
        <p:spPr>
          <a:xfrm>
            <a:off x="6734389" y="100132"/>
            <a:ext cx="1390531" cy="369332"/>
          </a:xfrm>
          <a:prstGeom prst="rect">
            <a:avLst/>
          </a:prstGeom>
          <a:noFill/>
          <a:ln w="38100">
            <a:solidFill>
              <a:srgbClr val="FF0000"/>
            </a:solidFill>
          </a:ln>
        </p:spPr>
        <p:txBody>
          <a:bodyPr wrap="square" rtlCol="0">
            <a:spAutoFit/>
          </a:bodyPr>
          <a:lstStyle/>
          <a:p>
            <a:r>
              <a:rPr kumimoji="1" lang="en-US" altLang="ja-JP" dirty="0"/>
              <a:t>Confidential</a:t>
            </a:r>
            <a:endParaRPr kumimoji="1" lang="ja-JP" altLang="en-US" dirty="0"/>
          </a:p>
        </p:txBody>
      </p:sp>
    </p:spTree>
    <p:extLst>
      <p:ext uri="{BB962C8B-B14F-4D97-AF65-F5344CB8AC3E}">
        <p14:creationId xmlns:p14="http://schemas.microsoft.com/office/powerpoint/2010/main" val="25762564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a:extLst>
              <a:ext uri="{FF2B5EF4-FFF2-40B4-BE49-F238E27FC236}">
                <a16:creationId xmlns:a16="http://schemas.microsoft.com/office/drawing/2014/main" id="{24118AE9-4C1F-4C75-B665-F944041AF431}"/>
              </a:ext>
            </a:extLst>
          </p:cNvPr>
          <p:cNvSpPr txBox="1"/>
          <p:nvPr/>
        </p:nvSpPr>
        <p:spPr>
          <a:xfrm>
            <a:off x="8233409" y="69354"/>
            <a:ext cx="703436" cy="307777"/>
          </a:xfrm>
          <a:prstGeom prst="rect">
            <a:avLst/>
          </a:prstGeom>
          <a:solidFill>
            <a:srgbClr val="FF5050">
              <a:alpha val="28000"/>
            </a:srgbClr>
          </a:solidFill>
          <a:ln>
            <a:solidFill>
              <a:srgbClr val="FF0000"/>
            </a:solidFill>
          </a:ln>
        </p:spPr>
        <p:txBody>
          <a:bodyPr wrap="square" rtlCol="0">
            <a:spAutoFit/>
          </a:bodyPr>
          <a:lstStyle/>
          <a:p>
            <a:pPr algn="ctr"/>
            <a:r>
              <a:rPr kumimoji="1" lang="ja-JP" altLang="en-US" sz="1400" dirty="0">
                <a:solidFill>
                  <a:srgbClr val="FF0000"/>
                </a:solidFill>
                <a:latin typeface="Meiryo UI" panose="020B0604030504040204" pitchFamily="50" charset="-128"/>
                <a:ea typeface="Meiryo UI" panose="020B0604030504040204" pitchFamily="50" charset="-128"/>
              </a:rPr>
              <a:t>１枚</a:t>
            </a:r>
          </a:p>
        </p:txBody>
      </p:sp>
      <p:sp>
        <p:nvSpPr>
          <p:cNvPr id="2" name="スライド番号プレースホルダー 1">
            <a:extLst>
              <a:ext uri="{FF2B5EF4-FFF2-40B4-BE49-F238E27FC236}">
                <a16:creationId xmlns:a16="http://schemas.microsoft.com/office/drawing/2014/main" id="{4FC3C346-5D0F-41DF-8A7B-7B29F22BB0D7}"/>
              </a:ext>
            </a:extLst>
          </p:cNvPr>
          <p:cNvSpPr>
            <a:spLocks noGrp="1"/>
          </p:cNvSpPr>
          <p:nvPr>
            <p:ph type="sldNum" sz="quarter" idx="12"/>
          </p:nvPr>
        </p:nvSpPr>
        <p:spPr/>
        <p:txBody>
          <a:bodyPr/>
          <a:lstStyle/>
          <a:p>
            <a:fld id="{B284EE2F-5E75-4241-B0CA-6321F7959A1C}" type="slidenum">
              <a:rPr kumimoji="1" lang="ja-JP" altLang="en-US" smtClean="0"/>
              <a:t>5</a:t>
            </a:fld>
            <a:endParaRPr kumimoji="1" lang="ja-JP" altLang="en-US"/>
          </a:p>
        </p:txBody>
      </p:sp>
      <p:graphicFrame>
        <p:nvGraphicFramePr>
          <p:cNvPr id="3" name="表 5">
            <a:extLst>
              <a:ext uri="{FF2B5EF4-FFF2-40B4-BE49-F238E27FC236}">
                <a16:creationId xmlns:a16="http://schemas.microsoft.com/office/drawing/2014/main" id="{B677A101-5871-46D2-AA31-D210BF1B2D75}"/>
              </a:ext>
            </a:extLst>
          </p:cNvPr>
          <p:cNvGraphicFramePr>
            <a:graphicFrameLocks noGrp="1"/>
          </p:cNvGraphicFramePr>
          <p:nvPr>
            <p:extLst>
              <p:ext uri="{D42A27DB-BD31-4B8C-83A1-F6EECF244321}">
                <p14:modId xmlns:p14="http://schemas.microsoft.com/office/powerpoint/2010/main" val="704351325"/>
              </p:ext>
            </p:extLst>
          </p:nvPr>
        </p:nvGraphicFramePr>
        <p:xfrm>
          <a:off x="354330" y="1179830"/>
          <a:ext cx="8469628" cy="2595880"/>
        </p:xfrm>
        <a:graphic>
          <a:graphicData uri="http://schemas.openxmlformats.org/drawingml/2006/table">
            <a:tbl>
              <a:tblPr firstRow="1" bandRow="1">
                <a:tableStyleId>{7DF18680-E054-41AD-8BC1-D1AEF772440D}</a:tableStyleId>
              </a:tblPr>
              <a:tblGrid>
                <a:gridCol w="2660866">
                  <a:extLst>
                    <a:ext uri="{9D8B030D-6E8A-4147-A177-3AD203B41FA5}">
                      <a16:colId xmlns:a16="http://schemas.microsoft.com/office/drawing/2014/main" val="1979160197"/>
                    </a:ext>
                  </a:extLst>
                </a:gridCol>
                <a:gridCol w="645418">
                  <a:extLst>
                    <a:ext uri="{9D8B030D-6E8A-4147-A177-3AD203B41FA5}">
                      <a16:colId xmlns:a16="http://schemas.microsoft.com/office/drawing/2014/main" val="245660322"/>
                    </a:ext>
                  </a:extLst>
                </a:gridCol>
                <a:gridCol w="645418">
                  <a:extLst>
                    <a:ext uri="{9D8B030D-6E8A-4147-A177-3AD203B41FA5}">
                      <a16:colId xmlns:a16="http://schemas.microsoft.com/office/drawing/2014/main" val="268238781"/>
                    </a:ext>
                  </a:extLst>
                </a:gridCol>
                <a:gridCol w="645418">
                  <a:extLst>
                    <a:ext uri="{9D8B030D-6E8A-4147-A177-3AD203B41FA5}">
                      <a16:colId xmlns:a16="http://schemas.microsoft.com/office/drawing/2014/main" val="2747584016"/>
                    </a:ext>
                  </a:extLst>
                </a:gridCol>
                <a:gridCol w="645418">
                  <a:extLst>
                    <a:ext uri="{9D8B030D-6E8A-4147-A177-3AD203B41FA5}">
                      <a16:colId xmlns:a16="http://schemas.microsoft.com/office/drawing/2014/main" val="2123888013"/>
                    </a:ext>
                  </a:extLst>
                </a:gridCol>
                <a:gridCol w="645418">
                  <a:extLst>
                    <a:ext uri="{9D8B030D-6E8A-4147-A177-3AD203B41FA5}">
                      <a16:colId xmlns:a16="http://schemas.microsoft.com/office/drawing/2014/main" val="1990672860"/>
                    </a:ext>
                  </a:extLst>
                </a:gridCol>
                <a:gridCol w="645418">
                  <a:extLst>
                    <a:ext uri="{9D8B030D-6E8A-4147-A177-3AD203B41FA5}">
                      <a16:colId xmlns:a16="http://schemas.microsoft.com/office/drawing/2014/main" val="75291992"/>
                    </a:ext>
                  </a:extLst>
                </a:gridCol>
                <a:gridCol w="645418">
                  <a:extLst>
                    <a:ext uri="{9D8B030D-6E8A-4147-A177-3AD203B41FA5}">
                      <a16:colId xmlns:a16="http://schemas.microsoft.com/office/drawing/2014/main" val="1463815215"/>
                    </a:ext>
                  </a:extLst>
                </a:gridCol>
                <a:gridCol w="645418">
                  <a:extLst>
                    <a:ext uri="{9D8B030D-6E8A-4147-A177-3AD203B41FA5}">
                      <a16:colId xmlns:a16="http://schemas.microsoft.com/office/drawing/2014/main" val="1835899420"/>
                    </a:ext>
                  </a:extLst>
                </a:gridCol>
                <a:gridCol w="645418">
                  <a:extLst>
                    <a:ext uri="{9D8B030D-6E8A-4147-A177-3AD203B41FA5}">
                      <a16:colId xmlns:a16="http://schemas.microsoft.com/office/drawing/2014/main" val="2541676387"/>
                    </a:ext>
                  </a:extLst>
                </a:gridCol>
              </a:tblGrid>
              <a:tr h="370840">
                <a:tc>
                  <a:txBody>
                    <a:bodyPr/>
                    <a:lstStyle/>
                    <a:p>
                      <a:pPr algn="ctr"/>
                      <a:r>
                        <a:rPr kumimoji="1" lang="ja-JP" altLang="en-US" dirty="0"/>
                        <a:t>実施項目</a:t>
                      </a:r>
                    </a:p>
                  </a:txBody>
                  <a:tcPr/>
                </a:tc>
                <a:tc>
                  <a:txBody>
                    <a:bodyPr/>
                    <a:lstStyle/>
                    <a:p>
                      <a:pPr algn="ctr"/>
                      <a:r>
                        <a:rPr kumimoji="1" lang="en-US" altLang="ja-JP" dirty="0"/>
                        <a:t>5</a:t>
                      </a:r>
                      <a:r>
                        <a:rPr kumimoji="1" lang="ja-JP" altLang="en-US" dirty="0"/>
                        <a:t>月</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a:t>6</a:t>
                      </a:r>
                      <a:r>
                        <a:rPr kumimoji="1" lang="ja-JP" altLang="en-US"/>
                        <a:t>月</a:t>
                      </a:r>
                      <a:endParaRPr kumimoji="1" lang="ja-JP" altLang="en-US" dirty="0"/>
                    </a:p>
                  </a:txBody>
                  <a:tcPr/>
                </a:tc>
                <a:tc>
                  <a:txBody>
                    <a:bodyPr/>
                    <a:lstStyle/>
                    <a:p>
                      <a:pPr algn="ctr"/>
                      <a:r>
                        <a:rPr kumimoji="1" lang="en-US" altLang="ja-JP" dirty="0"/>
                        <a:t>7</a:t>
                      </a:r>
                      <a:r>
                        <a:rPr kumimoji="1" lang="ja-JP" altLang="en-US" dirty="0"/>
                        <a:t>月</a:t>
                      </a:r>
                    </a:p>
                  </a:txBody>
                  <a:tcPr/>
                </a:tc>
                <a:tc>
                  <a:txBody>
                    <a:bodyPr/>
                    <a:lstStyle/>
                    <a:p>
                      <a:pPr algn="ctr"/>
                      <a:r>
                        <a:rPr kumimoji="1" lang="en-US" altLang="ja-JP" dirty="0"/>
                        <a:t>8</a:t>
                      </a:r>
                      <a:r>
                        <a:rPr kumimoji="1" lang="ja-JP" altLang="en-US" dirty="0"/>
                        <a:t>月</a:t>
                      </a:r>
                    </a:p>
                  </a:txBody>
                  <a:tcPr/>
                </a:tc>
                <a:tc>
                  <a:txBody>
                    <a:bodyPr/>
                    <a:lstStyle/>
                    <a:p>
                      <a:pPr algn="ctr"/>
                      <a:r>
                        <a:rPr kumimoji="1" lang="en-US" altLang="ja-JP" dirty="0"/>
                        <a:t>9</a:t>
                      </a:r>
                      <a:r>
                        <a:rPr kumimoji="1" lang="ja-JP" altLang="en-US" dirty="0"/>
                        <a:t>月</a:t>
                      </a:r>
                    </a:p>
                  </a:txBody>
                  <a:tcPr/>
                </a:tc>
                <a:tc>
                  <a:txBody>
                    <a:bodyPr/>
                    <a:lstStyle/>
                    <a:p>
                      <a:pPr algn="ctr"/>
                      <a:r>
                        <a:rPr kumimoji="1" lang="en-US" altLang="ja-JP" dirty="0"/>
                        <a:t>10</a:t>
                      </a:r>
                      <a:r>
                        <a:rPr kumimoji="1" lang="ja-JP" altLang="en-US" dirty="0"/>
                        <a:t>月</a:t>
                      </a:r>
                    </a:p>
                  </a:txBody>
                  <a:tcPr/>
                </a:tc>
                <a:tc>
                  <a:txBody>
                    <a:bodyPr/>
                    <a:lstStyle/>
                    <a:p>
                      <a:pPr algn="ctr"/>
                      <a:r>
                        <a:rPr kumimoji="1" lang="en-US" altLang="ja-JP" dirty="0"/>
                        <a:t>11</a:t>
                      </a:r>
                      <a:r>
                        <a:rPr kumimoji="1" lang="ja-JP" altLang="en-US" dirty="0"/>
                        <a:t>月</a:t>
                      </a:r>
                    </a:p>
                  </a:txBody>
                  <a:tcPr/>
                </a:tc>
                <a:tc>
                  <a:txBody>
                    <a:bodyPr/>
                    <a:lstStyle/>
                    <a:p>
                      <a:pPr algn="ctr"/>
                      <a:r>
                        <a:rPr kumimoji="1" lang="en-US" altLang="ja-JP" dirty="0"/>
                        <a:t>12</a:t>
                      </a:r>
                      <a:r>
                        <a:rPr kumimoji="1" lang="ja-JP" altLang="en-US" dirty="0"/>
                        <a:t>月</a:t>
                      </a:r>
                    </a:p>
                  </a:txBody>
                  <a:tcPr/>
                </a:tc>
                <a:tc>
                  <a:txBody>
                    <a:bodyPr/>
                    <a:lstStyle/>
                    <a:p>
                      <a:pPr algn="ctr"/>
                      <a:r>
                        <a:rPr kumimoji="1" lang="en-US" altLang="ja-JP" dirty="0"/>
                        <a:t>1</a:t>
                      </a:r>
                      <a:r>
                        <a:rPr kumimoji="1" lang="ja-JP" altLang="en-US" dirty="0"/>
                        <a:t>月</a:t>
                      </a:r>
                    </a:p>
                  </a:txBody>
                  <a:tcPr/>
                </a:tc>
                <a:extLst>
                  <a:ext uri="{0D108BD9-81ED-4DB2-BD59-A6C34878D82A}">
                    <a16:rowId xmlns:a16="http://schemas.microsoft.com/office/drawing/2014/main" val="2198051387"/>
                  </a:ext>
                </a:extLst>
              </a:tr>
              <a:tr h="370840">
                <a:tc>
                  <a:txBody>
                    <a:bodyPr/>
                    <a:lstStyle/>
                    <a:p>
                      <a:r>
                        <a:rPr kumimoji="1" lang="ja-JP" altLang="en-US" dirty="0"/>
                        <a:t>（</a:t>
                      </a:r>
                      <a:r>
                        <a:rPr kumimoji="1" lang="en-US" altLang="ja-JP" dirty="0"/>
                        <a:t>1-1</a:t>
                      </a:r>
                      <a:r>
                        <a:rPr kumimoji="1" lang="ja-JP" altLang="en-US" dirty="0"/>
                        <a:t>○○）</a:t>
                      </a:r>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extLst>
                  <a:ext uri="{0D108BD9-81ED-4DB2-BD59-A6C34878D82A}">
                    <a16:rowId xmlns:a16="http://schemas.microsoft.com/office/drawing/2014/main" val="2073491907"/>
                  </a:ext>
                </a:extLst>
              </a:tr>
              <a:tr h="370840">
                <a:tc>
                  <a:txBody>
                    <a:bodyPr/>
                    <a:lstStyle/>
                    <a:p>
                      <a:r>
                        <a:rPr kumimoji="1" lang="ja-JP" altLang="en-US" dirty="0"/>
                        <a:t>（</a:t>
                      </a:r>
                      <a:r>
                        <a:rPr kumimoji="1" lang="en-US" altLang="ja-JP" dirty="0"/>
                        <a:t>1-2</a:t>
                      </a:r>
                      <a:r>
                        <a:rPr kumimoji="1" lang="ja-JP" altLang="en-US" dirty="0"/>
                        <a:t>〇〇）</a:t>
                      </a:r>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a:p>
                  </a:txBody>
                  <a:tcPr/>
                </a:tc>
                <a:tc>
                  <a:txBody>
                    <a:bodyPr/>
                    <a:lstStyle/>
                    <a:p>
                      <a:endParaRPr kumimoji="1" lang="ja-JP" altLang="en-US"/>
                    </a:p>
                  </a:txBody>
                  <a:tcPr/>
                </a:tc>
                <a:extLst>
                  <a:ext uri="{0D108BD9-81ED-4DB2-BD59-A6C34878D82A}">
                    <a16:rowId xmlns:a16="http://schemas.microsoft.com/office/drawing/2014/main" val="1219739084"/>
                  </a:ext>
                </a:extLst>
              </a:tr>
              <a:tr h="370840">
                <a:tc>
                  <a:txBody>
                    <a:bodyPr/>
                    <a:lstStyle/>
                    <a:p>
                      <a:r>
                        <a:rPr kumimoji="1" lang="ja-JP" altLang="en-US" dirty="0"/>
                        <a:t>（</a:t>
                      </a:r>
                      <a:r>
                        <a:rPr kumimoji="1" lang="en-US" altLang="ja-JP" dirty="0"/>
                        <a:t>2-1</a:t>
                      </a:r>
                      <a:r>
                        <a:rPr kumimoji="1" lang="ja-JP" altLang="en-US" dirty="0"/>
                        <a:t>○○）</a:t>
                      </a:r>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dirty="0"/>
                    </a:p>
                  </a:txBody>
                  <a:tcPr/>
                </a:tc>
                <a:tc>
                  <a:txBody>
                    <a:bodyPr/>
                    <a:lstStyle/>
                    <a:p>
                      <a:endParaRPr kumimoji="1" lang="ja-JP" altLang="en-US"/>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extLst>
                  <a:ext uri="{0D108BD9-81ED-4DB2-BD59-A6C34878D82A}">
                    <a16:rowId xmlns:a16="http://schemas.microsoft.com/office/drawing/2014/main" val="930478408"/>
                  </a:ext>
                </a:extLst>
              </a:tr>
              <a:tr h="370840">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a:p>
                  </a:txBody>
                  <a:tcPr/>
                </a:tc>
                <a:tc>
                  <a:txBody>
                    <a:bodyPr/>
                    <a:lstStyle/>
                    <a:p>
                      <a:endParaRPr kumimoji="1" lang="ja-JP" altLang="en-US" dirty="0"/>
                    </a:p>
                  </a:txBody>
                  <a:tcPr/>
                </a:tc>
                <a:extLst>
                  <a:ext uri="{0D108BD9-81ED-4DB2-BD59-A6C34878D82A}">
                    <a16:rowId xmlns:a16="http://schemas.microsoft.com/office/drawing/2014/main" val="1757551252"/>
                  </a:ext>
                </a:extLst>
              </a:tr>
              <a:tr h="370840">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extLst>
                  <a:ext uri="{0D108BD9-81ED-4DB2-BD59-A6C34878D82A}">
                    <a16:rowId xmlns:a16="http://schemas.microsoft.com/office/drawing/2014/main" val="3105008516"/>
                  </a:ext>
                </a:extLst>
              </a:tr>
              <a:tr h="370840">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dirty="0"/>
                    </a:p>
                  </a:txBody>
                  <a:tcPr/>
                </a:tc>
                <a:tc>
                  <a:txBody>
                    <a:bodyPr/>
                    <a:lstStyle/>
                    <a:p>
                      <a:endParaRPr kumimoji="1" lang="ja-JP" altLang="en-US" dirty="0"/>
                    </a:p>
                  </a:txBody>
                  <a:tcPr/>
                </a:tc>
                <a:extLst>
                  <a:ext uri="{0D108BD9-81ED-4DB2-BD59-A6C34878D82A}">
                    <a16:rowId xmlns:a16="http://schemas.microsoft.com/office/drawing/2014/main" val="1428935448"/>
                  </a:ext>
                </a:extLst>
              </a:tr>
            </a:tbl>
          </a:graphicData>
        </a:graphic>
      </p:graphicFrame>
      <p:sp>
        <p:nvSpPr>
          <p:cNvPr id="8" name="正方形/長方形 7">
            <a:extLst>
              <a:ext uri="{FF2B5EF4-FFF2-40B4-BE49-F238E27FC236}">
                <a16:creationId xmlns:a16="http://schemas.microsoft.com/office/drawing/2014/main" id="{DBC7DAC8-CFF7-4101-BC10-2DF17910B3F0}"/>
              </a:ext>
            </a:extLst>
          </p:cNvPr>
          <p:cNvSpPr/>
          <p:nvPr/>
        </p:nvSpPr>
        <p:spPr>
          <a:xfrm>
            <a:off x="3509010" y="4423410"/>
            <a:ext cx="2114550" cy="582928"/>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kumimoji="1" lang="ja-JP" altLang="en-US" dirty="0"/>
              <a:t>プロジェクトリーダー</a:t>
            </a:r>
          </a:p>
          <a:p>
            <a:pPr algn="ctr"/>
            <a:r>
              <a:rPr kumimoji="1" lang="ja-JP" altLang="en-US" dirty="0"/>
              <a:t>（名前）</a:t>
            </a:r>
          </a:p>
        </p:txBody>
      </p:sp>
      <p:sp>
        <p:nvSpPr>
          <p:cNvPr id="9" name="正方形/長方形 8">
            <a:extLst>
              <a:ext uri="{FF2B5EF4-FFF2-40B4-BE49-F238E27FC236}">
                <a16:creationId xmlns:a16="http://schemas.microsoft.com/office/drawing/2014/main" id="{B352B4F4-A8D1-4CF1-A1B0-57C8F790CA30}"/>
              </a:ext>
            </a:extLst>
          </p:cNvPr>
          <p:cNvSpPr/>
          <p:nvPr/>
        </p:nvSpPr>
        <p:spPr>
          <a:xfrm>
            <a:off x="1181205" y="6118860"/>
            <a:ext cx="2114550" cy="582928"/>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kumimoji="1" lang="ja-JP" altLang="en-US" dirty="0"/>
              <a:t>経理担当</a:t>
            </a:r>
          </a:p>
          <a:p>
            <a:pPr algn="ctr"/>
            <a:r>
              <a:rPr kumimoji="1" lang="ja-JP" altLang="en-US" dirty="0"/>
              <a:t>（名前）</a:t>
            </a:r>
          </a:p>
        </p:txBody>
      </p:sp>
      <p:cxnSp>
        <p:nvCxnSpPr>
          <p:cNvPr id="10" name="コネクタ: カギ線 9">
            <a:extLst>
              <a:ext uri="{FF2B5EF4-FFF2-40B4-BE49-F238E27FC236}">
                <a16:creationId xmlns:a16="http://schemas.microsoft.com/office/drawing/2014/main" id="{7B8ED2FC-3D1F-4366-8685-AC1AD29A0BB3}"/>
              </a:ext>
            </a:extLst>
          </p:cNvPr>
          <p:cNvCxnSpPr>
            <a:stCxn id="8" idx="2"/>
            <a:endCxn id="9" idx="0"/>
          </p:cNvCxnSpPr>
          <p:nvPr/>
        </p:nvCxnSpPr>
        <p:spPr>
          <a:xfrm rot="5400000">
            <a:off x="2846122" y="4398697"/>
            <a:ext cx="1112522" cy="2327805"/>
          </a:xfrm>
          <a:prstGeom prst="bentConnector3">
            <a:avLst/>
          </a:prstGeom>
        </p:spPr>
        <p:style>
          <a:lnRef idx="1">
            <a:schemeClr val="accent1"/>
          </a:lnRef>
          <a:fillRef idx="0">
            <a:schemeClr val="accent1"/>
          </a:fillRef>
          <a:effectRef idx="0">
            <a:schemeClr val="accent1"/>
          </a:effectRef>
          <a:fontRef idx="minor">
            <a:schemeClr val="tx1"/>
          </a:fontRef>
        </p:style>
      </p:cxnSp>
      <p:cxnSp>
        <p:nvCxnSpPr>
          <p:cNvPr id="11" name="コネクタ: カギ線 10">
            <a:extLst>
              <a:ext uri="{FF2B5EF4-FFF2-40B4-BE49-F238E27FC236}">
                <a16:creationId xmlns:a16="http://schemas.microsoft.com/office/drawing/2014/main" id="{71916D71-F2EC-4560-97DC-303B9BBBA570}"/>
              </a:ext>
            </a:extLst>
          </p:cNvPr>
          <p:cNvCxnSpPr>
            <a:cxnSpLocks/>
            <a:stCxn id="8" idx="2"/>
            <a:endCxn id="12" idx="0"/>
          </p:cNvCxnSpPr>
          <p:nvPr/>
        </p:nvCxnSpPr>
        <p:spPr>
          <a:xfrm rot="16200000" flipH="1">
            <a:off x="4013886" y="5558736"/>
            <a:ext cx="1112522" cy="7725"/>
          </a:xfrm>
          <a:prstGeom prst="bentConnector3">
            <a:avLst>
              <a:gd name="adj1" fmla="val 50000"/>
            </a:avLst>
          </a:prstGeom>
        </p:spPr>
        <p:style>
          <a:lnRef idx="1">
            <a:schemeClr val="accent1"/>
          </a:lnRef>
          <a:fillRef idx="0">
            <a:schemeClr val="accent1"/>
          </a:fillRef>
          <a:effectRef idx="0">
            <a:schemeClr val="accent1"/>
          </a:effectRef>
          <a:fontRef idx="minor">
            <a:schemeClr val="tx1"/>
          </a:fontRef>
        </p:style>
      </p:cxnSp>
      <p:sp>
        <p:nvSpPr>
          <p:cNvPr id="12" name="正方形/長方形 11">
            <a:extLst>
              <a:ext uri="{FF2B5EF4-FFF2-40B4-BE49-F238E27FC236}">
                <a16:creationId xmlns:a16="http://schemas.microsoft.com/office/drawing/2014/main" id="{6BE8F70C-CC02-499F-9E95-E35310275F21}"/>
              </a:ext>
            </a:extLst>
          </p:cNvPr>
          <p:cNvSpPr/>
          <p:nvPr/>
        </p:nvSpPr>
        <p:spPr>
          <a:xfrm>
            <a:off x="3516735" y="6118860"/>
            <a:ext cx="2114550" cy="582928"/>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kumimoji="1" lang="ja-JP" altLang="en-US" dirty="0">
                <a:solidFill>
                  <a:schemeClr val="bg1"/>
                </a:solidFill>
              </a:rPr>
              <a:t>実施項目○○</a:t>
            </a:r>
            <a:endParaRPr kumimoji="1" lang="en-US" altLang="ja-JP" dirty="0">
              <a:solidFill>
                <a:schemeClr val="bg1"/>
              </a:solidFill>
            </a:endParaRPr>
          </a:p>
          <a:p>
            <a:pPr algn="ctr"/>
            <a:r>
              <a:rPr kumimoji="1" lang="ja-JP" altLang="en-US" dirty="0"/>
              <a:t>（名前）</a:t>
            </a:r>
          </a:p>
        </p:txBody>
      </p:sp>
      <p:sp>
        <p:nvSpPr>
          <p:cNvPr id="13" name="正方形/長方形 12">
            <a:extLst>
              <a:ext uri="{FF2B5EF4-FFF2-40B4-BE49-F238E27FC236}">
                <a16:creationId xmlns:a16="http://schemas.microsoft.com/office/drawing/2014/main" id="{45799F59-94BF-4874-90B8-BA8CB9BFAAC3}"/>
              </a:ext>
            </a:extLst>
          </p:cNvPr>
          <p:cNvSpPr/>
          <p:nvPr/>
        </p:nvSpPr>
        <p:spPr>
          <a:xfrm>
            <a:off x="5981699" y="6118860"/>
            <a:ext cx="2114550" cy="582928"/>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kumimoji="1" lang="ja-JP" altLang="en-US" dirty="0">
                <a:solidFill>
                  <a:schemeClr val="bg1"/>
                </a:solidFill>
              </a:rPr>
              <a:t>実施項目○○</a:t>
            </a:r>
            <a:endParaRPr kumimoji="1" lang="en-US" altLang="ja-JP" dirty="0">
              <a:solidFill>
                <a:schemeClr val="bg1"/>
              </a:solidFill>
            </a:endParaRPr>
          </a:p>
          <a:p>
            <a:pPr algn="ctr"/>
            <a:r>
              <a:rPr kumimoji="1" lang="ja-JP" altLang="en-US" dirty="0">
                <a:solidFill>
                  <a:schemeClr val="bg1"/>
                </a:solidFill>
              </a:rPr>
              <a:t>（名前）</a:t>
            </a:r>
          </a:p>
        </p:txBody>
      </p:sp>
      <p:cxnSp>
        <p:nvCxnSpPr>
          <p:cNvPr id="14" name="コネクタ: カギ線 13">
            <a:extLst>
              <a:ext uri="{FF2B5EF4-FFF2-40B4-BE49-F238E27FC236}">
                <a16:creationId xmlns:a16="http://schemas.microsoft.com/office/drawing/2014/main" id="{CB43502C-BF62-4C5E-908D-8606ADD1AB49}"/>
              </a:ext>
            </a:extLst>
          </p:cNvPr>
          <p:cNvCxnSpPr>
            <a:cxnSpLocks/>
            <a:stCxn id="8" idx="2"/>
            <a:endCxn id="13" idx="0"/>
          </p:cNvCxnSpPr>
          <p:nvPr/>
        </p:nvCxnSpPr>
        <p:spPr>
          <a:xfrm rot="16200000" flipH="1">
            <a:off x="5246368" y="4326254"/>
            <a:ext cx="1112522" cy="2472689"/>
          </a:xfrm>
          <a:prstGeom prst="bentConnector3">
            <a:avLst>
              <a:gd name="adj1" fmla="val 50000"/>
            </a:avLst>
          </a:prstGeom>
        </p:spPr>
        <p:style>
          <a:lnRef idx="1">
            <a:schemeClr val="accent1"/>
          </a:lnRef>
          <a:fillRef idx="0">
            <a:schemeClr val="accent1"/>
          </a:fillRef>
          <a:effectRef idx="0">
            <a:schemeClr val="accent1"/>
          </a:effectRef>
          <a:fontRef idx="minor">
            <a:schemeClr val="tx1"/>
          </a:fontRef>
        </p:style>
      </p:cxnSp>
      <p:sp>
        <p:nvSpPr>
          <p:cNvPr id="15" name="テキスト ボックス 14">
            <a:extLst>
              <a:ext uri="{FF2B5EF4-FFF2-40B4-BE49-F238E27FC236}">
                <a16:creationId xmlns:a16="http://schemas.microsoft.com/office/drawing/2014/main" id="{D1F30D9A-DB4A-436A-A60A-B709F2ECEDEF}"/>
              </a:ext>
            </a:extLst>
          </p:cNvPr>
          <p:cNvSpPr txBox="1"/>
          <p:nvPr/>
        </p:nvSpPr>
        <p:spPr>
          <a:xfrm>
            <a:off x="354330" y="807778"/>
            <a:ext cx="1726755" cy="369332"/>
          </a:xfrm>
          <a:prstGeom prst="rect">
            <a:avLst/>
          </a:prstGeom>
          <a:noFill/>
        </p:spPr>
        <p:txBody>
          <a:bodyPr wrap="none" rtlCol="0">
            <a:spAutoFit/>
          </a:bodyPr>
          <a:lstStyle/>
          <a:p>
            <a:r>
              <a:rPr lang="ja-JP" altLang="en-US" dirty="0">
                <a:latin typeface="Meiryo UI" panose="020B0604030504040204" pitchFamily="50" charset="-128"/>
                <a:ea typeface="Meiryo UI" panose="020B0604030504040204" pitchFamily="50" charset="-128"/>
              </a:rPr>
              <a:t>＜スケジュール＞</a:t>
            </a:r>
            <a:endParaRPr lang="en-US" altLang="ja-JP" dirty="0">
              <a:latin typeface="Meiryo UI" panose="020B0604030504040204" pitchFamily="50" charset="-128"/>
              <a:ea typeface="Meiryo UI" panose="020B0604030504040204" pitchFamily="50" charset="-128"/>
            </a:endParaRPr>
          </a:p>
        </p:txBody>
      </p:sp>
      <p:sp>
        <p:nvSpPr>
          <p:cNvPr id="16" name="テキスト ボックス 15">
            <a:extLst>
              <a:ext uri="{FF2B5EF4-FFF2-40B4-BE49-F238E27FC236}">
                <a16:creationId xmlns:a16="http://schemas.microsoft.com/office/drawing/2014/main" id="{F873821B-E027-448A-BDA1-369061BFE010}"/>
              </a:ext>
            </a:extLst>
          </p:cNvPr>
          <p:cNvSpPr txBox="1"/>
          <p:nvPr/>
        </p:nvSpPr>
        <p:spPr>
          <a:xfrm>
            <a:off x="354329" y="4021632"/>
            <a:ext cx="1107996" cy="369332"/>
          </a:xfrm>
          <a:prstGeom prst="rect">
            <a:avLst/>
          </a:prstGeom>
          <a:noFill/>
        </p:spPr>
        <p:txBody>
          <a:bodyPr wrap="none" rtlCol="0">
            <a:spAutoFit/>
          </a:bodyPr>
          <a:lstStyle/>
          <a:p>
            <a:r>
              <a:rPr lang="ja-JP" altLang="en-US" dirty="0">
                <a:latin typeface="Meiryo UI" panose="020B0604030504040204" pitchFamily="50" charset="-128"/>
                <a:ea typeface="Meiryo UI" panose="020B0604030504040204" pitchFamily="50" charset="-128"/>
              </a:rPr>
              <a:t>＜体制＞</a:t>
            </a:r>
            <a:endParaRPr lang="en-US" altLang="ja-JP" dirty="0">
              <a:latin typeface="Meiryo UI" panose="020B0604030504040204" pitchFamily="50" charset="-128"/>
              <a:ea typeface="Meiryo UI" panose="020B0604030504040204" pitchFamily="50" charset="-128"/>
            </a:endParaRPr>
          </a:p>
        </p:txBody>
      </p:sp>
      <p:cxnSp>
        <p:nvCxnSpPr>
          <p:cNvPr id="18" name="直線矢印コネクタ 17">
            <a:extLst>
              <a:ext uri="{FF2B5EF4-FFF2-40B4-BE49-F238E27FC236}">
                <a16:creationId xmlns:a16="http://schemas.microsoft.com/office/drawing/2014/main" id="{833CFA14-2CA3-41BA-865B-135FAE4DF5C0}"/>
              </a:ext>
            </a:extLst>
          </p:cNvPr>
          <p:cNvCxnSpPr>
            <a:cxnSpLocks/>
          </p:cNvCxnSpPr>
          <p:nvPr/>
        </p:nvCxnSpPr>
        <p:spPr>
          <a:xfrm>
            <a:off x="3623310" y="1725930"/>
            <a:ext cx="942974" cy="0"/>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19" name="直線矢印コネクタ 18">
            <a:extLst>
              <a:ext uri="{FF2B5EF4-FFF2-40B4-BE49-F238E27FC236}">
                <a16:creationId xmlns:a16="http://schemas.microsoft.com/office/drawing/2014/main" id="{9BF7FB17-AD1F-43B5-9F2F-897FD8ABC10D}"/>
              </a:ext>
            </a:extLst>
          </p:cNvPr>
          <p:cNvCxnSpPr/>
          <p:nvPr/>
        </p:nvCxnSpPr>
        <p:spPr>
          <a:xfrm>
            <a:off x="4850130" y="2106930"/>
            <a:ext cx="942974" cy="0"/>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20" name="直線矢印コネクタ 19">
            <a:extLst>
              <a:ext uri="{FF2B5EF4-FFF2-40B4-BE49-F238E27FC236}">
                <a16:creationId xmlns:a16="http://schemas.microsoft.com/office/drawing/2014/main" id="{47C2442A-1742-40DE-9C78-A24B42C8A47D}"/>
              </a:ext>
            </a:extLst>
          </p:cNvPr>
          <p:cNvCxnSpPr>
            <a:cxnSpLocks/>
          </p:cNvCxnSpPr>
          <p:nvPr/>
        </p:nvCxnSpPr>
        <p:spPr>
          <a:xfrm>
            <a:off x="5986463" y="2499360"/>
            <a:ext cx="1911667" cy="0"/>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22" name="直線コネクタ 21">
            <a:extLst>
              <a:ext uri="{FF2B5EF4-FFF2-40B4-BE49-F238E27FC236}">
                <a16:creationId xmlns:a16="http://schemas.microsoft.com/office/drawing/2014/main" id="{296D49C6-FE26-4B11-94F3-B617147705F8}"/>
              </a:ext>
            </a:extLst>
          </p:cNvPr>
          <p:cNvCxnSpPr/>
          <p:nvPr/>
        </p:nvCxnSpPr>
        <p:spPr>
          <a:xfrm>
            <a:off x="207155" y="720090"/>
            <a:ext cx="8729690" cy="0"/>
          </a:xfrm>
          <a:prstGeom prst="line">
            <a:avLst/>
          </a:prstGeom>
          <a:ln w="38100">
            <a:solidFill>
              <a:schemeClr val="accent1">
                <a:lumMod val="50000"/>
              </a:schemeClr>
            </a:solidFill>
          </a:ln>
          <a:effectLst>
            <a:glow rad="228600">
              <a:schemeClr val="accent3">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23" name="テキスト ボックス 22">
            <a:extLst>
              <a:ext uri="{FF2B5EF4-FFF2-40B4-BE49-F238E27FC236}">
                <a16:creationId xmlns:a16="http://schemas.microsoft.com/office/drawing/2014/main" id="{4267D2E5-20E6-483B-8CC0-F95082927D9D}"/>
              </a:ext>
            </a:extLst>
          </p:cNvPr>
          <p:cNvSpPr txBox="1"/>
          <p:nvPr/>
        </p:nvSpPr>
        <p:spPr>
          <a:xfrm>
            <a:off x="207155" y="192465"/>
            <a:ext cx="4439036" cy="553998"/>
          </a:xfrm>
          <a:prstGeom prst="rect">
            <a:avLst/>
          </a:prstGeom>
          <a:noFill/>
        </p:spPr>
        <p:txBody>
          <a:bodyPr wrap="none" rtlCol="0">
            <a:spAutoFit/>
          </a:bodyPr>
          <a:lstStyle/>
          <a:p>
            <a:r>
              <a:rPr lang="ja-JP" altLang="en-US" dirty="0">
                <a:latin typeface="Meiryo UI" panose="020B0604030504040204" pitchFamily="50" charset="-128"/>
                <a:ea typeface="Meiryo UI" panose="020B0604030504040204" pitchFamily="50" charset="-128"/>
              </a:rPr>
              <a:t>３．申請する事業の実施計画</a:t>
            </a:r>
            <a:r>
              <a:rPr lang="en-US" altLang="ja-JP" dirty="0">
                <a:latin typeface="Meiryo UI" panose="020B0604030504040204" pitchFamily="50" charset="-128"/>
                <a:ea typeface="Meiryo UI" panose="020B0604030504040204" pitchFamily="50" charset="-128"/>
              </a:rPr>
              <a:t>【</a:t>
            </a:r>
            <a:r>
              <a:rPr lang="ja-JP" altLang="en-US" dirty="0">
                <a:latin typeface="Meiryo UI" panose="020B0604030504040204" pitchFamily="50" charset="-128"/>
                <a:ea typeface="Meiryo UI" panose="020B0604030504040204" pitchFamily="50" charset="-128"/>
              </a:rPr>
              <a:t>実現可能性</a:t>
            </a:r>
            <a:r>
              <a:rPr lang="en-US" altLang="ja-JP" dirty="0">
                <a:latin typeface="Meiryo UI" panose="020B0604030504040204" pitchFamily="50" charset="-128"/>
                <a:ea typeface="Meiryo UI" panose="020B0604030504040204" pitchFamily="50" charset="-128"/>
              </a:rPr>
              <a:t>】</a:t>
            </a:r>
          </a:p>
          <a:p>
            <a:r>
              <a:rPr lang="ja-JP" altLang="en-US" sz="1200" dirty="0">
                <a:latin typeface="Meiryo UI" panose="020B0604030504040204" pitchFamily="50" charset="-128"/>
                <a:ea typeface="Meiryo UI" panose="020B0604030504040204" pitchFamily="50" charset="-128"/>
              </a:rPr>
              <a:t>スケジュール・体制</a:t>
            </a:r>
            <a:endParaRPr lang="en-US" altLang="ja-JP" sz="1200" dirty="0">
              <a:latin typeface="Meiryo UI" panose="020B0604030504040204" pitchFamily="50" charset="-128"/>
              <a:ea typeface="Meiryo UI" panose="020B0604030504040204" pitchFamily="50" charset="-128"/>
            </a:endParaRPr>
          </a:p>
        </p:txBody>
      </p:sp>
      <p:sp>
        <p:nvSpPr>
          <p:cNvPr id="4" name="テキスト ボックス 3">
            <a:extLst>
              <a:ext uri="{FF2B5EF4-FFF2-40B4-BE49-F238E27FC236}">
                <a16:creationId xmlns:a16="http://schemas.microsoft.com/office/drawing/2014/main" id="{6133DEE9-56A4-A0A3-E947-095B8B9E3317}"/>
              </a:ext>
            </a:extLst>
          </p:cNvPr>
          <p:cNvSpPr txBox="1"/>
          <p:nvPr/>
        </p:nvSpPr>
        <p:spPr>
          <a:xfrm>
            <a:off x="6705718" y="100779"/>
            <a:ext cx="1390531" cy="369332"/>
          </a:xfrm>
          <a:prstGeom prst="rect">
            <a:avLst/>
          </a:prstGeom>
          <a:noFill/>
          <a:ln w="38100">
            <a:solidFill>
              <a:srgbClr val="FF0000"/>
            </a:solidFill>
          </a:ln>
        </p:spPr>
        <p:txBody>
          <a:bodyPr wrap="square" rtlCol="0">
            <a:spAutoFit/>
          </a:bodyPr>
          <a:lstStyle/>
          <a:p>
            <a:r>
              <a:rPr kumimoji="1" lang="en-US" altLang="ja-JP" dirty="0"/>
              <a:t>Confidential</a:t>
            </a:r>
            <a:endParaRPr kumimoji="1" lang="ja-JP" altLang="en-US" dirty="0"/>
          </a:p>
        </p:txBody>
      </p:sp>
    </p:spTree>
    <p:extLst>
      <p:ext uri="{BB962C8B-B14F-4D97-AF65-F5344CB8AC3E}">
        <p14:creationId xmlns:p14="http://schemas.microsoft.com/office/powerpoint/2010/main" val="12035218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a:extLst>
              <a:ext uri="{FF2B5EF4-FFF2-40B4-BE49-F238E27FC236}">
                <a16:creationId xmlns:a16="http://schemas.microsoft.com/office/drawing/2014/main" id="{24118AE9-4C1F-4C75-B665-F944041AF431}"/>
              </a:ext>
            </a:extLst>
          </p:cNvPr>
          <p:cNvSpPr txBox="1"/>
          <p:nvPr/>
        </p:nvSpPr>
        <p:spPr>
          <a:xfrm>
            <a:off x="8233409" y="69354"/>
            <a:ext cx="703436" cy="307777"/>
          </a:xfrm>
          <a:prstGeom prst="rect">
            <a:avLst/>
          </a:prstGeom>
          <a:solidFill>
            <a:srgbClr val="FF5050">
              <a:alpha val="28000"/>
            </a:srgbClr>
          </a:solidFill>
          <a:ln>
            <a:solidFill>
              <a:srgbClr val="FF0000"/>
            </a:solidFill>
          </a:ln>
        </p:spPr>
        <p:txBody>
          <a:bodyPr wrap="square" rtlCol="0">
            <a:spAutoFit/>
          </a:bodyPr>
          <a:lstStyle/>
          <a:p>
            <a:pPr algn="ctr"/>
            <a:r>
              <a:rPr kumimoji="1" lang="ja-JP" altLang="en-US" sz="1400" dirty="0">
                <a:solidFill>
                  <a:srgbClr val="FF0000"/>
                </a:solidFill>
                <a:latin typeface="Meiryo UI" panose="020B0604030504040204" pitchFamily="50" charset="-128"/>
                <a:ea typeface="Meiryo UI" panose="020B0604030504040204" pitchFamily="50" charset="-128"/>
              </a:rPr>
              <a:t>１枚</a:t>
            </a:r>
          </a:p>
        </p:txBody>
      </p:sp>
      <p:sp>
        <p:nvSpPr>
          <p:cNvPr id="2" name="スライド番号プレースホルダー 1">
            <a:extLst>
              <a:ext uri="{FF2B5EF4-FFF2-40B4-BE49-F238E27FC236}">
                <a16:creationId xmlns:a16="http://schemas.microsoft.com/office/drawing/2014/main" id="{FFF63325-B95A-4F50-BF12-03EA33FE6EF9}"/>
              </a:ext>
            </a:extLst>
          </p:cNvPr>
          <p:cNvSpPr>
            <a:spLocks noGrp="1"/>
          </p:cNvSpPr>
          <p:nvPr>
            <p:ph type="sldNum" sz="quarter" idx="12"/>
          </p:nvPr>
        </p:nvSpPr>
        <p:spPr/>
        <p:txBody>
          <a:bodyPr/>
          <a:lstStyle/>
          <a:p>
            <a:fld id="{B284EE2F-5E75-4241-B0CA-6321F7959A1C}" type="slidenum">
              <a:rPr kumimoji="1" lang="ja-JP" altLang="en-US" smtClean="0"/>
              <a:t>6</a:t>
            </a:fld>
            <a:endParaRPr kumimoji="1" lang="ja-JP" altLang="en-US"/>
          </a:p>
        </p:txBody>
      </p:sp>
      <p:graphicFrame>
        <p:nvGraphicFramePr>
          <p:cNvPr id="6" name="表 10">
            <a:extLst>
              <a:ext uri="{FF2B5EF4-FFF2-40B4-BE49-F238E27FC236}">
                <a16:creationId xmlns:a16="http://schemas.microsoft.com/office/drawing/2014/main" id="{91508273-430B-4091-B5E0-5B5D948F33C7}"/>
              </a:ext>
            </a:extLst>
          </p:cNvPr>
          <p:cNvGraphicFramePr>
            <a:graphicFrameLocks noGrp="1"/>
          </p:cNvGraphicFramePr>
          <p:nvPr>
            <p:extLst>
              <p:ext uri="{D42A27DB-BD31-4B8C-83A1-F6EECF244321}">
                <p14:modId xmlns:p14="http://schemas.microsoft.com/office/powerpoint/2010/main" val="2897082654"/>
              </p:ext>
            </p:extLst>
          </p:nvPr>
        </p:nvGraphicFramePr>
        <p:xfrm>
          <a:off x="207155" y="1957118"/>
          <a:ext cx="8593945" cy="4079240"/>
        </p:xfrm>
        <a:graphic>
          <a:graphicData uri="http://schemas.openxmlformats.org/drawingml/2006/table">
            <a:tbl>
              <a:tblPr firstRow="1" lastRow="1" bandRow="1">
                <a:tableStyleId>{7DF18680-E054-41AD-8BC1-D1AEF772440D}</a:tableStyleId>
              </a:tblPr>
              <a:tblGrid>
                <a:gridCol w="1871823">
                  <a:extLst>
                    <a:ext uri="{9D8B030D-6E8A-4147-A177-3AD203B41FA5}">
                      <a16:colId xmlns:a16="http://schemas.microsoft.com/office/drawing/2014/main" val="3078429549"/>
                    </a:ext>
                  </a:extLst>
                </a:gridCol>
                <a:gridCol w="3361061">
                  <a:extLst>
                    <a:ext uri="{9D8B030D-6E8A-4147-A177-3AD203B41FA5}">
                      <a16:colId xmlns:a16="http://schemas.microsoft.com/office/drawing/2014/main" val="2527027192"/>
                    </a:ext>
                  </a:extLst>
                </a:gridCol>
                <a:gridCol w="3361061">
                  <a:extLst>
                    <a:ext uri="{9D8B030D-6E8A-4147-A177-3AD203B41FA5}">
                      <a16:colId xmlns:a16="http://schemas.microsoft.com/office/drawing/2014/main" val="193503457"/>
                    </a:ext>
                  </a:extLst>
                </a:gridCol>
              </a:tblGrid>
              <a:tr h="370840">
                <a:tc>
                  <a:txBody>
                    <a:bodyPr/>
                    <a:lstStyle/>
                    <a:p>
                      <a:pPr algn="ctr"/>
                      <a:r>
                        <a:rPr kumimoji="1" lang="ja-JP" altLang="en-US" dirty="0"/>
                        <a:t>経費区分</a:t>
                      </a:r>
                      <a:endParaRPr kumimoji="1" lang="ja-JP" altLang="en-US" dirty="0">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dirty="0"/>
                        <a:t>補助事業に要する経費（税込）</a:t>
                      </a:r>
                      <a:endParaRPr kumimoji="1" lang="ja-JP" altLang="en-US" dirty="0">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dirty="0"/>
                        <a:t>補助金申請額</a:t>
                      </a:r>
                      <a:endParaRPr kumimoji="1" lang="ja-JP" altLang="en-US"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979114170"/>
                  </a:ext>
                </a:extLst>
              </a:tr>
              <a:tr h="370840">
                <a:tc>
                  <a:txBody>
                    <a:bodyPr/>
                    <a:lstStyle/>
                    <a:p>
                      <a:r>
                        <a:rPr kumimoji="1" lang="ja-JP" altLang="en-US" dirty="0"/>
                        <a:t>消耗品費</a:t>
                      </a:r>
                      <a:endParaRPr kumimoji="1" lang="ja-JP" altLang="en-US" dirty="0">
                        <a:latin typeface="Meiryo UI" panose="020B0604030504040204" pitchFamily="50" charset="-128"/>
                        <a:ea typeface="Meiryo UI" panose="020B0604030504040204" pitchFamily="50" charset="-128"/>
                      </a:endParaRPr>
                    </a:p>
                  </a:txBody>
                  <a:tcPr anchor="ctr"/>
                </a:tc>
                <a:tc>
                  <a:txBody>
                    <a:bodyPr/>
                    <a:lstStyle/>
                    <a:p>
                      <a:pPr algn="r"/>
                      <a:r>
                        <a:rPr kumimoji="1" lang="ja-JP" altLang="en-US" dirty="0"/>
                        <a:t>（〇，〇〇〇，〇〇〇円）</a:t>
                      </a:r>
                      <a:endParaRPr kumimoji="1" lang="ja-JP" altLang="en-US" dirty="0">
                        <a:latin typeface="Meiryo UI" panose="020B0604030504040204" pitchFamily="50" charset="-128"/>
                        <a:ea typeface="Meiryo UI" panose="020B0604030504040204" pitchFamily="50" charset="-128"/>
                      </a:endParaRPr>
                    </a:p>
                  </a:txBody>
                  <a:tcPr anchor="ctr"/>
                </a:tc>
                <a:tc>
                  <a:txBody>
                    <a:bodyPr/>
                    <a:lstStyle/>
                    <a:p>
                      <a:pPr algn="r"/>
                      <a:r>
                        <a:rPr kumimoji="1" lang="ja-JP" altLang="en-US" dirty="0"/>
                        <a:t>（〇，〇〇〇，〇〇〇円）</a:t>
                      </a:r>
                      <a:endParaRPr kumimoji="1" lang="ja-JP" altLang="en-US"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274400023"/>
                  </a:ext>
                </a:extLst>
              </a:tr>
              <a:tr h="370840">
                <a:tc>
                  <a:txBody>
                    <a:bodyPr/>
                    <a:lstStyle/>
                    <a:p>
                      <a:r>
                        <a:rPr kumimoji="1" lang="ja-JP" altLang="en-US" dirty="0"/>
                        <a:t>備品費</a:t>
                      </a:r>
                      <a:endParaRPr kumimoji="1" lang="ja-JP" altLang="en-US" dirty="0">
                        <a:latin typeface="Meiryo UI" panose="020B0604030504040204" pitchFamily="50" charset="-128"/>
                        <a:ea typeface="Meiryo UI" panose="020B0604030504040204" pitchFamily="50" charset="-128"/>
                      </a:endParaRPr>
                    </a:p>
                  </a:txBody>
                  <a:tcPr anchor="ctr"/>
                </a:tc>
                <a:tc>
                  <a:txBody>
                    <a:bodyPr/>
                    <a:lstStyle/>
                    <a:p>
                      <a:pPr algn="r"/>
                      <a:r>
                        <a:rPr kumimoji="1" lang="ja-JP" altLang="en-US" dirty="0"/>
                        <a:t>（〇，〇〇〇，〇〇〇円）</a:t>
                      </a:r>
                      <a:endParaRPr kumimoji="1" lang="ja-JP" altLang="en-US" dirty="0">
                        <a:latin typeface="Meiryo UI" panose="020B0604030504040204" pitchFamily="50" charset="-128"/>
                        <a:ea typeface="Meiryo UI" panose="020B0604030504040204" pitchFamily="50" charset="-128"/>
                      </a:endParaRPr>
                    </a:p>
                  </a:txBody>
                  <a:tcPr anchor="ctr"/>
                </a:tc>
                <a:tc>
                  <a:txBody>
                    <a:bodyPr/>
                    <a:lstStyle/>
                    <a:p>
                      <a:pPr algn="r"/>
                      <a:r>
                        <a:rPr kumimoji="1" lang="ja-JP" altLang="en-US" dirty="0"/>
                        <a:t>（〇，〇〇〇，〇〇〇円）</a:t>
                      </a:r>
                      <a:endParaRPr kumimoji="1" lang="ja-JP" altLang="en-US"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125709793"/>
                  </a:ext>
                </a:extLst>
              </a:tr>
              <a:tr h="370840">
                <a:tc>
                  <a:txBody>
                    <a:bodyPr/>
                    <a:lstStyle/>
                    <a:p>
                      <a:r>
                        <a:rPr kumimoji="1" lang="ja-JP" altLang="en-US" dirty="0">
                          <a:latin typeface="Meiryo UI" panose="020B0604030504040204" pitchFamily="50" charset="-128"/>
                          <a:ea typeface="Meiryo UI" panose="020B0604030504040204" pitchFamily="50" charset="-128"/>
                        </a:rPr>
                        <a:t>報償費</a:t>
                      </a: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dirty="0"/>
                        <a:t>（〇，〇〇〇，〇〇〇円）</a:t>
                      </a:r>
                      <a:endParaRPr kumimoji="1" lang="ja-JP" altLang="en-US" dirty="0">
                        <a:latin typeface="Meiryo UI" panose="020B0604030504040204" pitchFamily="50" charset="-128"/>
                        <a:ea typeface="Meiryo UI" panose="020B0604030504040204" pitchFamily="50" charset="-128"/>
                      </a:endParaRP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dirty="0"/>
                        <a:t>（〇，〇〇〇，〇〇〇円）</a:t>
                      </a:r>
                      <a:endParaRPr kumimoji="1" lang="ja-JP" altLang="en-US"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4245489154"/>
                  </a:ext>
                </a:extLst>
              </a:tr>
              <a:tr h="370840">
                <a:tc>
                  <a:txBody>
                    <a:bodyPr/>
                    <a:lstStyle/>
                    <a:p>
                      <a:r>
                        <a:rPr kumimoji="1" lang="ja-JP" altLang="en-US" dirty="0">
                          <a:latin typeface="Meiryo UI" panose="020B0604030504040204" pitchFamily="50" charset="-128"/>
                          <a:ea typeface="Meiryo UI" panose="020B0604030504040204" pitchFamily="50" charset="-128"/>
                        </a:rPr>
                        <a:t>費用弁償</a:t>
                      </a: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dirty="0"/>
                        <a:t>（〇，〇〇〇，〇〇〇円）</a:t>
                      </a:r>
                      <a:endParaRPr kumimoji="1" lang="ja-JP" altLang="en-US" dirty="0">
                        <a:latin typeface="Meiryo UI" panose="020B0604030504040204" pitchFamily="50" charset="-128"/>
                        <a:ea typeface="Meiryo UI" panose="020B0604030504040204" pitchFamily="50" charset="-128"/>
                      </a:endParaRP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dirty="0"/>
                        <a:t>（〇，〇〇〇，〇〇〇円）</a:t>
                      </a:r>
                      <a:endParaRPr kumimoji="1" lang="ja-JP" altLang="en-US"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551243852"/>
                  </a:ext>
                </a:extLst>
              </a:tr>
              <a:tr h="370840">
                <a:tc>
                  <a:txBody>
                    <a:bodyPr/>
                    <a:lstStyle/>
                    <a:p>
                      <a:r>
                        <a:rPr kumimoji="1" lang="ja-JP" altLang="en-US" dirty="0"/>
                        <a:t>役務費</a:t>
                      </a:r>
                      <a:endParaRPr kumimoji="1" lang="ja-JP" altLang="en-US" dirty="0">
                        <a:latin typeface="Meiryo UI" panose="020B0604030504040204" pitchFamily="50" charset="-128"/>
                        <a:ea typeface="Meiryo UI" panose="020B0604030504040204" pitchFamily="50" charset="-128"/>
                      </a:endParaRPr>
                    </a:p>
                  </a:txBody>
                  <a:tcPr anchor="ctr"/>
                </a:tc>
                <a:tc>
                  <a:txBody>
                    <a:bodyPr/>
                    <a:lstStyle/>
                    <a:p>
                      <a:pPr algn="r"/>
                      <a:r>
                        <a:rPr kumimoji="1" lang="ja-JP" altLang="en-US" dirty="0"/>
                        <a:t>（〇，〇〇〇，〇〇〇円）</a:t>
                      </a:r>
                      <a:endParaRPr kumimoji="1" lang="ja-JP" altLang="en-US" dirty="0">
                        <a:latin typeface="Meiryo UI" panose="020B0604030504040204" pitchFamily="50" charset="-128"/>
                        <a:ea typeface="Meiryo UI" panose="020B0604030504040204" pitchFamily="50" charset="-128"/>
                      </a:endParaRPr>
                    </a:p>
                  </a:txBody>
                  <a:tcPr anchor="ctr"/>
                </a:tc>
                <a:tc>
                  <a:txBody>
                    <a:bodyPr/>
                    <a:lstStyle/>
                    <a:p>
                      <a:pPr algn="r"/>
                      <a:r>
                        <a:rPr kumimoji="1" lang="ja-JP" altLang="en-US" dirty="0"/>
                        <a:t>（〇，〇〇〇，〇〇〇円）</a:t>
                      </a:r>
                      <a:endParaRPr kumimoji="1" lang="ja-JP" altLang="en-US"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993159396"/>
                  </a:ext>
                </a:extLst>
              </a:tr>
              <a:tr h="370840">
                <a:tc>
                  <a:txBody>
                    <a:bodyPr/>
                    <a:lstStyle/>
                    <a:p>
                      <a:r>
                        <a:rPr kumimoji="1" lang="ja-JP" altLang="en-US" dirty="0"/>
                        <a:t>委託料</a:t>
                      </a:r>
                      <a:endParaRPr kumimoji="1" lang="ja-JP" altLang="en-US" dirty="0">
                        <a:latin typeface="Meiryo UI" panose="020B0604030504040204" pitchFamily="50" charset="-128"/>
                        <a:ea typeface="Meiryo UI" panose="020B0604030504040204" pitchFamily="50" charset="-128"/>
                      </a:endParaRPr>
                    </a:p>
                  </a:txBody>
                  <a:tcPr anchor="ctr"/>
                </a:tc>
                <a:tc>
                  <a:txBody>
                    <a:bodyPr/>
                    <a:lstStyle/>
                    <a:p>
                      <a:pPr algn="r"/>
                      <a:r>
                        <a:rPr kumimoji="1" lang="ja-JP" altLang="en-US" dirty="0"/>
                        <a:t>（〇，〇〇〇，〇〇〇円）</a:t>
                      </a:r>
                      <a:endParaRPr kumimoji="1" lang="ja-JP" altLang="en-US" dirty="0">
                        <a:latin typeface="Meiryo UI" panose="020B0604030504040204" pitchFamily="50" charset="-128"/>
                        <a:ea typeface="Meiryo UI" panose="020B0604030504040204" pitchFamily="50" charset="-128"/>
                      </a:endParaRPr>
                    </a:p>
                  </a:txBody>
                  <a:tcPr anchor="ctr"/>
                </a:tc>
                <a:tc>
                  <a:txBody>
                    <a:bodyPr/>
                    <a:lstStyle/>
                    <a:p>
                      <a:pPr algn="r"/>
                      <a:r>
                        <a:rPr kumimoji="1" lang="ja-JP" altLang="en-US" dirty="0"/>
                        <a:t>（〇，〇〇〇，〇〇〇円）</a:t>
                      </a:r>
                      <a:endParaRPr kumimoji="1" lang="ja-JP" altLang="en-US"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464860010"/>
                  </a:ext>
                </a:extLst>
              </a:tr>
              <a:tr h="370840">
                <a:tc>
                  <a:txBody>
                    <a:bodyPr/>
                    <a:lstStyle/>
                    <a:p>
                      <a:r>
                        <a:rPr kumimoji="1" lang="ja-JP" altLang="en-US" dirty="0"/>
                        <a:t>賃借料</a:t>
                      </a:r>
                      <a:endParaRPr kumimoji="1" lang="ja-JP" altLang="en-US" dirty="0">
                        <a:latin typeface="Meiryo UI" panose="020B0604030504040204" pitchFamily="50" charset="-128"/>
                        <a:ea typeface="Meiryo UI" panose="020B0604030504040204" pitchFamily="50" charset="-128"/>
                      </a:endParaRPr>
                    </a:p>
                  </a:txBody>
                  <a:tcPr anchor="ctr"/>
                </a:tc>
                <a:tc>
                  <a:txBody>
                    <a:bodyPr/>
                    <a:lstStyle/>
                    <a:p>
                      <a:pPr algn="r"/>
                      <a:r>
                        <a:rPr kumimoji="1" lang="ja-JP" altLang="en-US" dirty="0"/>
                        <a:t>（〇，〇〇〇，〇〇〇円）</a:t>
                      </a:r>
                      <a:endParaRPr kumimoji="1" lang="ja-JP" altLang="en-US" dirty="0">
                        <a:latin typeface="Meiryo UI" panose="020B0604030504040204" pitchFamily="50" charset="-128"/>
                        <a:ea typeface="Meiryo UI" panose="020B0604030504040204" pitchFamily="50" charset="-128"/>
                      </a:endParaRPr>
                    </a:p>
                  </a:txBody>
                  <a:tcPr anchor="ctr"/>
                </a:tc>
                <a:tc>
                  <a:txBody>
                    <a:bodyPr/>
                    <a:lstStyle/>
                    <a:p>
                      <a:pPr algn="r"/>
                      <a:r>
                        <a:rPr kumimoji="1" lang="ja-JP" altLang="en-US" dirty="0"/>
                        <a:t>（〇，〇〇〇，〇〇〇円）</a:t>
                      </a:r>
                      <a:endParaRPr kumimoji="1" lang="ja-JP" altLang="en-US"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660027557"/>
                  </a:ext>
                </a:extLst>
              </a:tr>
              <a:tr h="370840">
                <a:tc>
                  <a:txBody>
                    <a:bodyPr/>
                    <a:lstStyle/>
                    <a:p>
                      <a:r>
                        <a:rPr kumimoji="1" lang="ja-JP" altLang="en-US" dirty="0"/>
                        <a:t>知財関連経費</a:t>
                      </a:r>
                      <a:endParaRPr kumimoji="1" lang="ja-JP" altLang="en-US" dirty="0">
                        <a:latin typeface="Meiryo UI" panose="020B0604030504040204" pitchFamily="50" charset="-128"/>
                        <a:ea typeface="Meiryo UI" panose="020B0604030504040204" pitchFamily="50" charset="-128"/>
                      </a:endParaRPr>
                    </a:p>
                  </a:txBody>
                  <a:tcPr anchor="ctr"/>
                </a:tc>
                <a:tc>
                  <a:txBody>
                    <a:bodyPr/>
                    <a:lstStyle/>
                    <a:p>
                      <a:pPr algn="r"/>
                      <a:r>
                        <a:rPr kumimoji="1" lang="ja-JP" altLang="en-US" dirty="0"/>
                        <a:t>（〇，〇〇〇，〇〇〇円）</a:t>
                      </a:r>
                      <a:endParaRPr kumimoji="1" lang="ja-JP" altLang="en-US" dirty="0">
                        <a:latin typeface="Meiryo UI" panose="020B0604030504040204" pitchFamily="50" charset="-128"/>
                        <a:ea typeface="Meiryo UI" panose="020B0604030504040204" pitchFamily="50" charset="-128"/>
                      </a:endParaRPr>
                    </a:p>
                  </a:txBody>
                  <a:tcPr anchor="ctr"/>
                </a:tc>
                <a:tc>
                  <a:txBody>
                    <a:bodyPr/>
                    <a:lstStyle/>
                    <a:p>
                      <a:pPr algn="r"/>
                      <a:r>
                        <a:rPr kumimoji="1" lang="ja-JP" altLang="en-US" dirty="0"/>
                        <a:t>（〇，〇〇〇，〇〇〇円）</a:t>
                      </a:r>
                      <a:endParaRPr kumimoji="1" lang="ja-JP" altLang="en-US"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787571763"/>
                  </a:ext>
                </a:extLst>
              </a:tr>
              <a:tr h="370840">
                <a:tc>
                  <a:txBody>
                    <a:bodyPr/>
                    <a:lstStyle/>
                    <a:p>
                      <a:r>
                        <a:rPr kumimoji="1" lang="ja-JP" altLang="en-US" dirty="0"/>
                        <a:t>その他</a:t>
                      </a:r>
                      <a:endParaRPr kumimoji="1" lang="ja-JP" altLang="en-US" dirty="0">
                        <a:latin typeface="Meiryo UI" panose="020B0604030504040204" pitchFamily="50" charset="-128"/>
                        <a:ea typeface="Meiryo UI" panose="020B0604030504040204" pitchFamily="50" charset="-128"/>
                      </a:endParaRPr>
                    </a:p>
                  </a:txBody>
                  <a:tcPr anchor="ctr"/>
                </a:tc>
                <a:tc>
                  <a:txBody>
                    <a:bodyPr/>
                    <a:lstStyle/>
                    <a:p>
                      <a:pPr algn="r"/>
                      <a:r>
                        <a:rPr kumimoji="1" lang="ja-JP" altLang="en-US" dirty="0"/>
                        <a:t>（〇，〇〇〇，〇〇〇円）</a:t>
                      </a:r>
                      <a:endParaRPr kumimoji="1" lang="ja-JP" altLang="en-US" dirty="0">
                        <a:latin typeface="Meiryo UI" panose="020B0604030504040204" pitchFamily="50" charset="-128"/>
                        <a:ea typeface="Meiryo UI" panose="020B0604030504040204" pitchFamily="50" charset="-128"/>
                      </a:endParaRPr>
                    </a:p>
                  </a:txBody>
                  <a:tcPr anchor="ctr"/>
                </a:tc>
                <a:tc>
                  <a:txBody>
                    <a:bodyPr/>
                    <a:lstStyle/>
                    <a:p>
                      <a:pPr algn="r"/>
                      <a:r>
                        <a:rPr kumimoji="1" lang="ja-JP" altLang="en-US" dirty="0"/>
                        <a:t>（〇，〇〇〇，〇〇〇円）</a:t>
                      </a:r>
                      <a:endParaRPr kumimoji="1" lang="ja-JP" altLang="en-US"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462503059"/>
                  </a:ext>
                </a:extLst>
              </a:tr>
              <a:tr h="370840">
                <a:tc>
                  <a:txBody>
                    <a:bodyPr/>
                    <a:lstStyle/>
                    <a:p>
                      <a:r>
                        <a:rPr kumimoji="1" lang="ja-JP" altLang="en-US" dirty="0"/>
                        <a:t>合計</a:t>
                      </a:r>
                      <a:endParaRPr kumimoji="1" lang="ja-JP" altLang="en-US" dirty="0">
                        <a:latin typeface="Meiryo UI" panose="020B0604030504040204" pitchFamily="50" charset="-128"/>
                        <a:ea typeface="Meiryo UI" panose="020B0604030504040204" pitchFamily="50" charset="-128"/>
                      </a:endParaRPr>
                    </a:p>
                  </a:txBody>
                  <a:tcPr anchor="ctr"/>
                </a:tc>
                <a:tc>
                  <a:txBody>
                    <a:bodyPr/>
                    <a:lstStyle/>
                    <a:p>
                      <a:pPr algn="r"/>
                      <a:r>
                        <a:rPr kumimoji="1" lang="ja-JP" altLang="en-US" dirty="0"/>
                        <a:t>（〇，〇〇〇，〇〇〇円）</a:t>
                      </a:r>
                      <a:endParaRPr kumimoji="1" lang="ja-JP" altLang="en-US" dirty="0">
                        <a:latin typeface="Meiryo UI" panose="020B0604030504040204" pitchFamily="50" charset="-128"/>
                        <a:ea typeface="Meiryo UI" panose="020B0604030504040204" pitchFamily="50" charset="-128"/>
                      </a:endParaRP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dirty="0"/>
                        <a:t>（〇，〇〇〇，〇〇〇円）</a:t>
                      </a:r>
                      <a:endParaRPr kumimoji="1" lang="ja-JP" altLang="en-US"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305572051"/>
                  </a:ext>
                </a:extLst>
              </a:tr>
            </a:tbl>
          </a:graphicData>
        </a:graphic>
      </p:graphicFrame>
      <p:cxnSp>
        <p:nvCxnSpPr>
          <p:cNvPr id="8" name="直線コネクタ 7">
            <a:extLst>
              <a:ext uri="{FF2B5EF4-FFF2-40B4-BE49-F238E27FC236}">
                <a16:creationId xmlns:a16="http://schemas.microsoft.com/office/drawing/2014/main" id="{687E08E9-5114-482C-93F4-64DA6F2F52F7}"/>
              </a:ext>
            </a:extLst>
          </p:cNvPr>
          <p:cNvCxnSpPr/>
          <p:nvPr/>
        </p:nvCxnSpPr>
        <p:spPr>
          <a:xfrm>
            <a:off x="207155" y="720090"/>
            <a:ext cx="8729690" cy="0"/>
          </a:xfrm>
          <a:prstGeom prst="line">
            <a:avLst/>
          </a:prstGeom>
          <a:ln w="38100">
            <a:solidFill>
              <a:schemeClr val="accent1">
                <a:lumMod val="50000"/>
              </a:schemeClr>
            </a:solidFill>
          </a:ln>
          <a:effectLst>
            <a:glow rad="228600">
              <a:schemeClr val="accent3">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9" name="テキスト ボックス 8">
            <a:extLst>
              <a:ext uri="{FF2B5EF4-FFF2-40B4-BE49-F238E27FC236}">
                <a16:creationId xmlns:a16="http://schemas.microsoft.com/office/drawing/2014/main" id="{D30C442F-9781-46A5-9B19-AB9DA0F7BB41}"/>
              </a:ext>
            </a:extLst>
          </p:cNvPr>
          <p:cNvSpPr txBox="1"/>
          <p:nvPr/>
        </p:nvSpPr>
        <p:spPr>
          <a:xfrm>
            <a:off x="207155" y="192465"/>
            <a:ext cx="4439036" cy="553998"/>
          </a:xfrm>
          <a:prstGeom prst="rect">
            <a:avLst/>
          </a:prstGeom>
          <a:noFill/>
        </p:spPr>
        <p:txBody>
          <a:bodyPr wrap="none" rtlCol="0">
            <a:spAutoFit/>
          </a:bodyPr>
          <a:lstStyle/>
          <a:p>
            <a:r>
              <a:rPr lang="ja-JP" altLang="en-US" dirty="0">
                <a:latin typeface="Meiryo UI" panose="020B0604030504040204" pitchFamily="50" charset="-128"/>
                <a:ea typeface="Meiryo UI" panose="020B0604030504040204" pitchFamily="50" charset="-128"/>
              </a:rPr>
              <a:t>３．申請する事業の実施計画</a:t>
            </a:r>
            <a:r>
              <a:rPr lang="en-US" altLang="ja-JP" dirty="0">
                <a:latin typeface="Meiryo UI" panose="020B0604030504040204" pitchFamily="50" charset="-128"/>
                <a:ea typeface="Meiryo UI" panose="020B0604030504040204" pitchFamily="50" charset="-128"/>
              </a:rPr>
              <a:t>【</a:t>
            </a:r>
            <a:r>
              <a:rPr lang="ja-JP" altLang="en-US" dirty="0">
                <a:latin typeface="Meiryo UI" panose="020B0604030504040204" pitchFamily="50" charset="-128"/>
                <a:ea typeface="Meiryo UI" panose="020B0604030504040204" pitchFamily="50" charset="-128"/>
              </a:rPr>
              <a:t>実現可能性</a:t>
            </a:r>
            <a:r>
              <a:rPr lang="en-US" altLang="ja-JP" dirty="0">
                <a:latin typeface="Meiryo UI" panose="020B0604030504040204" pitchFamily="50" charset="-128"/>
                <a:ea typeface="Meiryo UI" panose="020B0604030504040204" pitchFamily="50" charset="-128"/>
              </a:rPr>
              <a:t>】</a:t>
            </a:r>
          </a:p>
          <a:p>
            <a:r>
              <a:rPr lang="ja-JP" altLang="en-US" sz="1200" dirty="0">
                <a:latin typeface="Meiryo UI" panose="020B0604030504040204" pitchFamily="50" charset="-128"/>
                <a:ea typeface="Meiryo UI" panose="020B0604030504040204" pitchFamily="50" charset="-128"/>
              </a:rPr>
              <a:t>支出計画</a:t>
            </a:r>
            <a:endParaRPr lang="en-US" altLang="ja-JP" sz="1200" dirty="0">
              <a:latin typeface="Meiryo UI" panose="020B0604030504040204" pitchFamily="50" charset="-128"/>
              <a:ea typeface="Meiryo UI" panose="020B0604030504040204" pitchFamily="50" charset="-128"/>
            </a:endParaRPr>
          </a:p>
        </p:txBody>
      </p:sp>
      <p:sp>
        <p:nvSpPr>
          <p:cNvPr id="3" name="テキスト ボックス 2">
            <a:extLst>
              <a:ext uri="{FF2B5EF4-FFF2-40B4-BE49-F238E27FC236}">
                <a16:creationId xmlns:a16="http://schemas.microsoft.com/office/drawing/2014/main" id="{E4DC99B5-6403-02DD-546D-AF52A5658495}"/>
              </a:ext>
            </a:extLst>
          </p:cNvPr>
          <p:cNvSpPr txBox="1"/>
          <p:nvPr/>
        </p:nvSpPr>
        <p:spPr>
          <a:xfrm>
            <a:off x="308395" y="1103366"/>
            <a:ext cx="4926349" cy="738664"/>
          </a:xfrm>
          <a:prstGeom prst="rect">
            <a:avLst/>
          </a:prstGeom>
          <a:solidFill>
            <a:srgbClr val="FF5050">
              <a:alpha val="28000"/>
            </a:srgbClr>
          </a:solidFill>
          <a:ln>
            <a:solidFill>
              <a:srgbClr val="FF0000"/>
            </a:solidFill>
          </a:ln>
        </p:spPr>
        <p:txBody>
          <a:bodyPr wrap="none" rtlCol="0">
            <a:spAutoFit/>
          </a:bodyPr>
          <a:lstStyle/>
          <a:p>
            <a:r>
              <a:rPr kumimoji="1" lang="en-US" altLang="ja-JP" sz="1400" b="1" dirty="0">
                <a:solidFill>
                  <a:srgbClr val="FF0000"/>
                </a:solidFill>
                <a:latin typeface="+mn-ea"/>
              </a:rPr>
              <a:t>【</a:t>
            </a:r>
            <a:r>
              <a:rPr kumimoji="1" lang="ja-JP" altLang="en-US" sz="1400" b="1" dirty="0">
                <a:solidFill>
                  <a:srgbClr val="FF0000"/>
                </a:solidFill>
                <a:latin typeface="+mn-ea"/>
              </a:rPr>
              <a:t>提出時の注意事項</a:t>
            </a:r>
            <a:r>
              <a:rPr kumimoji="1" lang="en-US" altLang="ja-JP" sz="1400" b="1" dirty="0">
                <a:solidFill>
                  <a:srgbClr val="FF0000"/>
                </a:solidFill>
                <a:latin typeface="+mn-ea"/>
              </a:rPr>
              <a:t>】</a:t>
            </a:r>
          </a:p>
          <a:p>
            <a:r>
              <a:rPr kumimoji="1" lang="en-US" altLang="ja-JP" sz="1400" dirty="0">
                <a:solidFill>
                  <a:srgbClr val="FF0000"/>
                </a:solidFill>
                <a:latin typeface="+mn-ea"/>
              </a:rPr>
              <a:t>※</a:t>
            </a:r>
            <a:r>
              <a:rPr kumimoji="1" lang="ja-JP" altLang="en-US" sz="1400" dirty="0">
                <a:solidFill>
                  <a:srgbClr val="FF0000"/>
                </a:solidFill>
                <a:latin typeface="+mn-ea"/>
              </a:rPr>
              <a:t>予算申請していない経費区分があれば、行単位で削除すること。</a:t>
            </a:r>
            <a:endParaRPr kumimoji="1" lang="en-US" altLang="ja-JP" sz="1400" dirty="0">
              <a:solidFill>
                <a:srgbClr val="FF0000"/>
              </a:solidFill>
              <a:latin typeface="+mn-ea"/>
            </a:endParaRPr>
          </a:p>
          <a:p>
            <a:r>
              <a:rPr kumimoji="1" lang="en-US" altLang="ja-JP" sz="1400" dirty="0">
                <a:solidFill>
                  <a:srgbClr val="FF0000"/>
                </a:solidFill>
                <a:latin typeface="+mn-ea"/>
              </a:rPr>
              <a:t>※</a:t>
            </a:r>
            <a:r>
              <a:rPr kumimoji="1" lang="ja-JP" altLang="en-US" sz="1400" dirty="0">
                <a:solidFill>
                  <a:srgbClr val="FF0000"/>
                </a:solidFill>
                <a:latin typeface="+mn-ea"/>
              </a:rPr>
              <a:t>支出計画の</a:t>
            </a:r>
            <a:r>
              <a:rPr kumimoji="1" lang="en-US" altLang="ja-JP" sz="1400" dirty="0">
                <a:solidFill>
                  <a:srgbClr val="FF0000"/>
                </a:solidFill>
                <a:latin typeface="+mn-ea"/>
              </a:rPr>
              <a:t>Excel</a:t>
            </a:r>
            <a:r>
              <a:rPr kumimoji="1" lang="ja-JP" altLang="en-US" sz="1400" dirty="0">
                <a:solidFill>
                  <a:srgbClr val="FF0000"/>
                </a:solidFill>
                <a:latin typeface="+mn-ea"/>
              </a:rPr>
              <a:t>から転記すること</a:t>
            </a:r>
          </a:p>
        </p:txBody>
      </p:sp>
      <p:sp>
        <p:nvSpPr>
          <p:cNvPr id="4" name="テキスト ボックス 3">
            <a:extLst>
              <a:ext uri="{FF2B5EF4-FFF2-40B4-BE49-F238E27FC236}">
                <a16:creationId xmlns:a16="http://schemas.microsoft.com/office/drawing/2014/main" id="{196BC234-DCD8-4C07-2959-4A292CF29D7B}"/>
              </a:ext>
            </a:extLst>
          </p:cNvPr>
          <p:cNvSpPr txBox="1"/>
          <p:nvPr/>
        </p:nvSpPr>
        <p:spPr>
          <a:xfrm>
            <a:off x="6718178" y="69354"/>
            <a:ext cx="1390531" cy="369332"/>
          </a:xfrm>
          <a:prstGeom prst="rect">
            <a:avLst/>
          </a:prstGeom>
          <a:noFill/>
          <a:ln w="38100">
            <a:solidFill>
              <a:srgbClr val="FF0000"/>
            </a:solidFill>
          </a:ln>
        </p:spPr>
        <p:txBody>
          <a:bodyPr wrap="square" rtlCol="0">
            <a:spAutoFit/>
          </a:bodyPr>
          <a:lstStyle/>
          <a:p>
            <a:r>
              <a:rPr kumimoji="1" lang="en-US" altLang="ja-JP" dirty="0"/>
              <a:t>Confidential</a:t>
            </a:r>
            <a:endParaRPr kumimoji="1" lang="ja-JP" altLang="en-US" dirty="0"/>
          </a:p>
        </p:txBody>
      </p:sp>
    </p:spTree>
    <p:extLst>
      <p:ext uri="{BB962C8B-B14F-4D97-AF65-F5344CB8AC3E}">
        <p14:creationId xmlns:p14="http://schemas.microsoft.com/office/powerpoint/2010/main" val="406265306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ユーザー定義 1">
      <a:majorFont>
        <a:latin typeface="Calibri Light"/>
        <a:ea typeface="Meiryo UI"/>
        <a:cs typeface=""/>
      </a:majorFont>
      <a:minorFont>
        <a:latin typeface="Calibri"/>
        <a:ea typeface="Meiryo UI"/>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501</TotalTime>
  <Words>880</Words>
  <Application>Microsoft Office PowerPoint</Application>
  <PresentationFormat>画面に合わせる (4:3)</PresentationFormat>
  <Paragraphs>149</Paragraphs>
  <Slides>6</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6</vt:i4>
      </vt:variant>
    </vt:vector>
  </HeadingPairs>
  <TitlesOfParts>
    <vt:vector size="12" baseType="lpstr">
      <vt:lpstr>Meiryo UI</vt:lpstr>
      <vt:lpstr>游ゴシック</vt:lpstr>
      <vt:lpstr>Arial</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秋吉　盛司</dc:creator>
  <cp:lastModifiedBy>yukari nishimura</cp:lastModifiedBy>
  <cp:revision>50</cp:revision>
  <cp:lastPrinted>2025-03-28T06:18:02Z</cp:lastPrinted>
  <dcterms:created xsi:type="dcterms:W3CDTF">2020-03-13T01:19:22Z</dcterms:created>
  <dcterms:modified xsi:type="dcterms:W3CDTF">2026-03-30T02:45:54Z</dcterms:modified>
</cp:coreProperties>
</file>