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63" r:id="rId5"/>
    <p:sldId id="261"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showGuides="1">
      <p:cViewPr varScale="1">
        <p:scale>
          <a:sx n="90" d="100"/>
          <a:sy n="9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60DFD8-1473-4D3C-9D06-65B0D4DEAC15}" type="datetimeFigureOut">
              <a:rPr kumimoji="1" lang="ja-JP" altLang="en-US" smtClean="0"/>
              <a:t>2024/3/14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D3A77D-B3CC-4189-8CAE-9A38C218257D}" type="slidenum">
              <a:rPr kumimoji="1" lang="ja-JP" altLang="en-US" smtClean="0"/>
              <a:t>‹#›</a:t>
            </a:fld>
            <a:endParaRPr kumimoji="1" lang="ja-JP" altLang="en-US"/>
          </a:p>
        </p:txBody>
      </p:sp>
    </p:spTree>
    <p:extLst>
      <p:ext uri="{BB962C8B-B14F-4D97-AF65-F5344CB8AC3E}">
        <p14:creationId xmlns:p14="http://schemas.microsoft.com/office/powerpoint/2010/main" val="37713184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7203303-BED4-4889-86C7-D0120BB61301}" type="datetime1">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2247923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9F77F7-6BD0-4BE3-93CB-88E5E6BF9061}" type="datetime1">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196614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4200F0-0DC5-4F92-998C-4D1264244184}" type="datetime1">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91067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76156C-306C-49E5-B01B-00B9042CA392}" type="datetime1">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380172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097562-F848-4650-B659-B68F729F61CB}" type="datetime1">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2137605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C1471CE-177C-47FC-8D0C-E7C9FD4ADB9A}" type="datetime1">
              <a:rPr kumimoji="1" lang="ja-JP" altLang="en-US" smtClean="0"/>
              <a:t>2024/3/14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2355257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552512-2283-41FB-A24D-57AE4B7548B9}" type="datetime1">
              <a:rPr kumimoji="1" lang="ja-JP" altLang="en-US" smtClean="0"/>
              <a:t>2024/3/14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2362837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FE1487-0C11-40F2-8168-59984147A04F}" type="datetime1">
              <a:rPr kumimoji="1" lang="ja-JP" altLang="en-US" smtClean="0"/>
              <a:t>2024/3/14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1372048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A9AAE-57B5-427C-BB95-AD2A3C5DFE0A}" type="datetime1">
              <a:rPr kumimoji="1" lang="ja-JP" altLang="en-US" smtClean="0"/>
              <a:t>2024/3/14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946068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31A43B5-452D-4E44-A053-C00B8BEBD6A7}" type="datetime1">
              <a:rPr kumimoji="1" lang="ja-JP" altLang="en-US" smtClean="0"/>
              <a:t>2024/3/14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65613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600796-6328-4EB7-AE18-240C9A42DC31}" type="datetime1">
              <a:rPr kumimoji="1" lang="ja-JP" altLang="en-US" smtClean="0"/>
              <a:t>2024/3/14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819864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9E84BA-5D32-46F8-9101-41D831477C8E}" type="datetime1">
              <a:rPr kumimoji="1" lang="ja-JP" altLang="en-US" smtClean="0"/>
              <a:t>2024/3/14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3764573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6021F53-5D26-4394-81B3-68A1FB9606E2}"/>
              </a:ext>
            </a:extLst>
          </p:cNvPr>
          <p:cNvSpPr txBox="1"/>
          <p:nvPr/>
        </p:nvSpPr>
        <p:spPr>
          <a:xfrm>
            <a:off x="4332329" y="193863"/>
            <a:ext cx="4660251" cy="584775"/>
          </a:xfrm>
          <a:prstGeom prst="rect">
            <a:avLst/>
          </a:prstGeom>
          <a:noFill/>
        </p:spPr>
        <p:txBody>
          <a:bodyPr wrap="none" rtlCol="0">
            <a:spAutoFit/>
          </a:bodyPr>
          <a:lstStyle/>
          <a:p>
            <a:pPr algn="r"/>
            <a:r>
              <a:rPr lang="ja-JP" altLang="en-US" sz="1600" dirty="0">
                <a:latin typeface="Meiryo UI" panose="020B0604030504040204" pitchFamily="50" charset="-128"/>
                <a:ea typeface="Meiryo UI" panose="020B0604030504040204" pitchFamily="50" charset="-128"/>
              </a:rPr>
              <a:t>令和</a:t>
            </a:r>
            <a:r>
              <a:rPr lang="en-US" altLang="ja-JP" sz="1600" dirty="0">
                <a:latin typeface="Meiryo UI" panose="020B0604030504040204" pitchFamily="50" charset="-128"/>
                <a:ea typeface="Meiryo UI" panose="020B0604030504040204" pitchFamily="50" charset="-128"/>
              </a:rPr>
              <a:t>6</a:t>
            </a:r>
            <a:r>
              <a:rPr lang="ja-JP" altLang="en-US" sz="1600" dirty="0">
                <a:latin typeface="Meiryo UI" panose="020B0604030504040204" pitchFamily="50" charset="-128"/>
                <a:ea typeface="Meiryo UI" panose="020B0604030504040204" pitchFamily="50" charset="-128"/>
              </a:rPr>
              <a:t>年度 さが「きらめく」ものづくり産業創生応援事業</a:t>
            </a:r>
            <a:endParaRPr lang="en-US" altLang="ja-JP" sz="1600" dirty="0">
              <a:latin typeface="Meiryo UI" panose="020B0604030504040204" pitchFamily="50" charset="-128"/>
              <a:ea typeface="Meiryo UI" panose="020B0604030504040204" pitchFamily="50" charset="-128"/>
            </a:endParaRPr>
          </a:p>
          <a:p>
            <a:pPr algn="r"/>
            <a:r>
              <a:rPr lang="ja-JP" altLang="en-US" sz="1600" dirty="0">
                <a:latin typeface="Meiryo UI" panose="020B0604030504040204" pitchFamily="50" charset="-128"/>
                <a:ea typeface="Meiryo UI" panose="020B0604030504040204" pitchFamily="50" charset="-128"/>
              </a:rPr>
              <a:t>新技術・新製品開発補助事業費補助金</a:t>
            </a:r>
            <a:endParaRPr lang="en-US" altLang="ja-JP" sz="16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24FCE5C7-0FAA-44AC-A13F-0B23F4041CBF}"/>
              </a:ext>
            </a:extLst>
          </p:cNvPr>
          <p:cNvSpPr txBox="1"/>
          <p:nvPr/>
        </p:nvSpPr>
        <p:spPr>
          <a:xfrm>
            <a:off x="151420" y="937260"/>
            <a:ext cx="5506636" cy="523220"/>
          </a:xfrm>
          <a:prstGeom prst="rect">
            <a:avLst/>
          </a:prstGeom>
          <a:solidFill>
            <a:srgbClr val="FF5050">
              <a:alpha val="28000"/>
            </a:srgbClr>
          </a:solidFill>
          <a:ln>
            <a:solidFill>
              <a:srgbClr val="FF0000"/>
            </a:solidFill>
          </a:ln>
        </p:spPr>
        <p:txBody>
          <a:bodyPr wrap="none" rtlCol="0">
            <a:spAutoFit/>
          </a:bodyPr>
          <a:lstStyle/>
          <a:p>
            <a:r>
              <a:rPr kumimoji="1" lang="en-US" altLang="ja-JP" sz="1400" b="1" dirty="0">
                <a:solidFill>
                  <a:srgbClr val="FF0000"/>
                </a:solidFill>
                <a:latin typeface="+mn-ea"/>
              </a:rPr>
              <a:t>【</a:t>
            </a:r>
            <a:r>
              <a:rPr kumimoji="1" lang="ja-JP" altLang="en-US" sz="1400" b="1" dirty="0">
                <a:solidFill>
                  <a:srgbClr val="FF0000"/>
                </a:solidFill>
                <a:latin typeface="+mn-ea"/>
              </a:rPr>
              <a:t>提出時の注意事項</a:t>
            </a:r>
            <a:r>
              <a:rPr kumimoji="1" lang="en-US" altLang="ja-JP" sz="1400" b="1" dirty="0">
                <a:solidFill>
                  <a:srgbClr val="FF0000"/>
                </a:solidFill>
                <a:latin typeface="+mn-ea"/>
              </a:rPr>
              <a:t>】</a:t>
            </a:r>
          </a:p>
          <a:p>
            <a:r>
              <a:rPr kumimoji="1" lang="en-US" altLang="ja-JP" sz="1400" dirty="0">
                <a:solidFill>
                  <a:srgbClr val="FF0000"/>
                </a:solidFill>
                <a:latin typeface="+mn-ea"/>
              </a:rPr>
              <a:t>※</a:t>
            </a:r>
            <a:r>
              <a:rPr kumimoji="1" lang="ja-JP" altLang="en-US" sz="1400" dirty="0">
                <a:solidFill>
                  <a:srgbClr val="FF0000"/>
                </a:solidFill>
                <a:latin typeface="+mn-ea"/>
              </a:rPr>
              <a:t>本書式の</a:t>
            </a:r>
            <a:r>
              <a:rPr kumimoji="1" lang="en-US" altLang="ja-JP" sz="1400" dirty="0">
                <a:solidFill>
                  <a:srgbClr val="FF0000"/>
                </a:solidFill>
                <a:latin typeface="+mn-ea"/>
              </a:rPr>
              <a:t>【</a:t>
            </a:r>
            <a:r>
              <a:rPr kumimoji="1" lang="ja-JP" altLang="en-US" sz="1400" dirty="0">
                <a:solidFill>
                  <a:srgbClr val="FF0000"/>
                </a:solidFill>
                <a:latin typeface="+mn-ea"/>
              </a:rPr>
              <a:t>注意</a:t>
            </a:r>
            <a:r>
              <a:rPr kumimoji="1" lang="en-US" altLang="ja-JP" sz="1400" dirty="0">
                <a:solidFill>
                  <a:srgbClr val="FF0000"/>
                </a:solidFill>
                <a:latin typeface="+mn-ea"/>
              </a:rPr>
              <a:t>】</a:t>
            </a:r>
            <a:r>
              <a:rPr kumimoji="1" lang="ja-JP" altLang="en-US" sz="1400" dirty="0">
                <a:solidFill>
                  <a:srgbClr val="FF0000"/>
                </a:solidFill>
                <a:latin typeface="+mn-ea"/>
              </a:rPr>
              <a:t>等、「赤字」「（）の例」は削除の上で、ご提出ください。</a:t>
            </a:r>
          </a:p>
        </p:txBody>
      </p:sp>
      <p:cxnSp>
        <p:nvCxnSpPr>
          <p:cNvPr id="8" name="直線コネクタ 7">
            <a:extLst>
              <a:ext uri="{FF2B5EF4-FFF2-40B4-BE49-F238E27FC236}">
                <a16:creationId xmlns:a16="http://schemas.microsoft.com/office/drawing/2014/main" id="{9A842702-0C62-408C-9726-250AF3D3CC63}"/>
              </a:ext>
            </a:extLst>
          </p:cNvPr>
          <p:cNvCxnSpPr/>
          <p:nvPr/>
        </p:nvCxnSpPr>
        <p:spPr>
          <a:xfrm>
            <a:off x="207155" y="2870914"/>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8FF894FE-5E3E-4DAA-8C65-9A715CCD6BA9}"/>
              </a:ext>
            </a:extLst>
          </p:cNvPr>
          <p:cNvSpPr txBox="1"/>
          <p:nvPr/>
        </p:nvSpPr>
        <p:spPr>
          <a:xfrm>
            <a:off x="303602" y="1736278"/>
            <a:ext cx="8536795" cy="1077218"/>
          </a:xfrm>
          <a:prstGeom prst="rect">
            <a:avLst/>
          </a:prstGeom>
          <a:noFill/>
        </p:spPr>
        <p:txBody>
          <a:bodyPr wrap="square" rtlCol="0">
            <a:spAutoFit/>
          </a:bodyPr>
          <a:lstStyle/>
          <a:p>
            <a:pPr algn="ctr"/>
            <a:endParaRPr kumimoji="1" lang="en-US" altLang="ja-JP" sz="3200" dirty="0">
              <a:latin typeface="+mj-ea"/>
              <a:ea typeface="+mj-ea"/>
            </a:endParaRPr>
          </a:p>
          <a:p>
            <a:pPr algn="ctr"/>
            <a:r>
              <a:rPr kumimoji="1" lang="ja-JP" altLang="en-US" sz="3200" dirty="0">
                <a:latin typeface="+mj-ea"/>
                <a:ea typeface="+mj-ea"/>
              </a:rPr>
              <a:t>（申請テーマ）</a:t>
            </a:r>
            <a:endParaRPr kumimoji="1" lang="en-US" altLang="ja-JP" sz="3200" dirty="0">
              <a:latin typeface="+mj-ea"/>
              <a:ea typeface="+mj-ea"/>
            </a:endParaRPr>
          </a:p>
        </p:txBody>
      </p:sp>
      <p:graphicFrame>
        <p:nvGraphicFramePr>
          <p:cNvPr id="10" name="表 10">
            <a:extLst>
              <a:ext uri="{FF2B5EF4-FFF2-40B4-BE49-F238E27FC236}">
                <a16:creationId xmlns:a16="http://schemas.microsoft.com/office/drawing/2014/main" id="{CC0E38D9-1BED-407E-9A0A-134F2AE52FFE}"/>
              </a:ext>
            </a:extLst>
          </p:cNvPr>
          <p:cNvGraphicFramePr>
            <a:graphicFrameLocks noGrp="1"/>
          </p:cNvGraphicFramePr>
          <p:nvPr>
            <p:extLst>
              <p:ext uri="{D42A27DB-BD31-4B8C-83A1-F6EECF244321}">
                <p14:modId xmlns:p14="http://schemas.microsoft.com/office/powerpoint/2010/main" val="3488576383"/>
              </p:ext>
            </p:extLst>
          </p:nvPr>
        </p:nvGraphicFramePr>
        <p:xfrm>
          <a:off x="948067" y="3152854"/>
          <a:ext cx="7457989" cy="1483360"/>
        </p:xfrm>
        <a:graphic>
          <a:graphicData uri="http://schemas.openxmlformats.org/drawingml/2006/table">
            <a:tbl>
              <a:tblPr firstCol="1" bandRow="1">
                <a:tableStyleId>{7DF18680-E054-41AD-8BC1-D1AEF772440D}</a:tableStyleId>
              </a:tblPr>
              <a:tblGrid>
                <a:gridCol w="2920938">
                  <a:extLst>
                    <a:ext uri="{9D8B030D-6E8A-4147-A177-3AD203B41FA5}">
                      <a16:colId xmlns:a16="http://schemas.microsoft.com/office/drawing/2014/main" val="3078429549"/>
                    </a:ext>
                  </a:extLst>
                </a:gridCol>
                <a:gridCol w="4537051">
                  <a:extLst>
                    <a:ext uri="{9D8B030D-6E8A-4147-A177-3AD203B41FA5}">
                      <a16:colId xmlns:a16="http://schemas.microsoft.com/office/drawing/2014/main" val="2527027192"/>
                    </a:ext>
                  </a:extLst>
                </a:gridCol>
              </a:tblGrid>
              <a:tr h="370840">
                <a:tc>
                  <a:txBody>
                    <a:bodyPr/>
                    <a:lstStyle/>
                    <a:p>
                      <a:r>
                        <a:rPr kumimoji="1" lang="ja-JP" altLang="en-US" dirty="0"/>
                        <a:t>申請企業</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（企業名）</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9114170"/>
                  </a:ext>
                </a:extLst>
              </a:tr>
              <a:tr h="370840">
                <a:tc>
                  <a:txBody>
                    <a:bodyPr/>
                    <a:lstStyle/>
                    <a:p>
                      <a:r>
                        <a:rPr kumimoji="1" lang="ja-JP" altLang="en-US" dirty="0"/>
                        <a:t>補助金交付申請の総額</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a:t>
                      </a:r>
                      <a:r>
                        <a:rPr kumimoji="1" lang="en-US" altLang="ja-JP" dirty="0"/>
                        <a:t>0,000,000</a:t>
                      </a:r>
                      <a:r>
                        <a:rPr kumimoji="1" lang="ja-JP" altLang="en-US" dirty="0"/>
                        <a:t>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74400023"/>
                  </a:ext>
                </a:extLst>
              </a:tr>
              <a:tr h="370840">
                <a:tc>
                  <a:txBody>
                    <a:bodyPr/>
                    <a:lstStyle/>
                    <a:p>
                      <a:r>
                        <a:rPr kumimoji="1" lang="ja-JP" altLang="en-US" dirty="0"/>
                        <a:t>申請分野</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（新技術開発もしくは、新製品開発を記入）</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7271855"/>
                  </a:ext>
                </a:extLst>
              </a:tr>
              <a:tr h="370840">
                <a:tc>
                  <a:txBody>
                    <a:bodyPr/>
                    <a:lstStyle/>
                    <a:p>
                      <a:r>
                        <a:rPr kumimoji="1" lang="ja-JP" altLang="en-US" dirty="0">
                          <a:latin typeface="Meiryo UI" panose="020B0604030504040204" pitchFamily="50" charset="-128"/>
                          <a:ea typeface="Meiryo UI" panose="020B0604030504040204" pitchFamily="50" charset="-128"/>
                        </a:rPr>
                        <a:t>発表者の本事業の関わり</a:t>
                      </a:r>
                    </a:p>
                  </a:txBody>
                  <a:tcPr anchor="ctr"/>
                </a:tc>
                <a:tc>
                  <a:txBody>
                    <a:bodyPr/>
                    <a:lstStyle/>
                    <a:p>
                      <a:r>
                        <a:rPr kumimoji="1" lang="ja-JP" altLang="en-US" dirty="0">
                          <a:latin typeface="Meiryo UI" panose="020B0604030504040204" pitchFamily="50" charset="-128"/>
                          <a:ea typeface="Meiryo UI" panose="020B0604030504040204" pitchFamily="50" charset="-128"/>
                        </a:rPr>
                        <a:t>（プロジェクトリーダー等を記入）</a:t>
                      </a:r>
                    </a:p>
                  </a:txBody>
                  <a:tcPr anchor="ctr"/>
                </a:tc>
                <a:extLst>
                  <a:ext uri="{0D108BD9-81ED-4DB2-BD59-A6C34878D82A}">
                    <a16:rowId xmlns:a16="http://schemas.microsoft.com/office/drawing/2014/main" val="3159722823"/>
                  </a:ext>
                </a:extLst>
              </a:tr>
            </a:tbl>
          </a:graphicData>
        </a:graphic>
      </p:graphicFrame>
      <p:sp>
        <p:nvSpPr>
          <p:cNvPr id="12" name="テキスト ボックス 11">
            <a:extLst>
              <a:ext uri="{FF2B5EF4-FFF2-40B4-BE49-F238E27FC236}">
                <a16:creationId xmlns:a16="http://schemas.microsoft.com/office/drawing/2014/main" id="{7BA4BF5A-FDC4-4147-B7BE-CC6DF61539A2}"/>
              </a:ext>
            </a:extLst>
          </p:cNvPr>
          <p:cNvSpPr txBox="1"/>
          <p:nvPr/>
        </p:nvSpPr>
        <p:spPr>
          <a:xfrm>
            <a:off x="151420" y="4905594"/>
            <a:ext cx="8785425" cy="1815882"/>
          </a:xfrm>
          <a:prstGeom prst="rect">
            <a:avLst/>
          </a:prstGeom>
          <a:solidFill>
            <a:srgbClr val="FF5050">
              <a:alpha val="28000"/>
            </a:srgbClr>
          </a:solidFill>
          <a:ln>
            <a:solidFill>
              <a:srgbClr val="FF0000"/>
            </a:solidFill>
          </a:ln>
        </p:spPr>
        <p:txBody>
          <a:bodyPr wrap="square" rtlCol="0">
            <a:spAutoFit/>
          </a:bodyPr>
          <a:lstStyle/>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本資料作成上の注意（共通）</a:t>
            </a:r>
            <a:r>
              <a:rPr kumimoji="1" lang="en-US" altLang="ja-JP" sz="1400" b="1" dirty="0">
                <a:solidFill>
                  <a:srgbClr val="FF0000"/>
                </a:solidFill>
                <a:latin typeface="Meiryo UI" panose="020B0604030504040204" pitchFamily="50" charset="-128"/>
                <a:ea typeface="Meiryo UI" panose="020B0604030504040204" pitchFamily="50" charset="-128"/>
              </a:rPr>
              <a:t>】</a:t>
            </a:r>
          </a:p>
          <a:p>
            <a:r>
              <a:rPr kumimoji="1" lang="en-US" altLang="ja-JP" sz="1400" dirty="0">
                <a:solidFill>
                  <a:srgbClr val="FF0000"/>
                </a:solidFill>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本資料は審査委員が申請内容の評価を実施するための重要な資料となりますので、各注意事項を熟読のうえ作成を行ってください。</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①文字の大きさは</a:t>
            </a:r>
            <a:r>
              <a:rPr kumimoji="1" lang="en-US" altLang="ja-JP" sz="1400" b="1" u="sng" dirty="0">
                <a:solidFill>
                  <a:srgbClr val="FF0000"/>
                </a:solidFill>
                <a:latin typeface="Meiryo UI" panose="020B0604030504040204" pitchFamily="50" charset="-128"/>
                <a:ea typeface="Meiryo UI" panose="020B0604030504040204" pitchFamily="50" charset="-128"/>
              </a:rPr>
              <a:t>18pt</a:t>
            </a:r>
            <a:r>
              <a:rPr kumimoji="1" lang="ja-JP" altLang="en-US" sz="1400" b="1" u="sng" dirty="0">
                <a:solidFill>
                  <a:srgbClr val="FF0000"/>
                </a:solidFill>
                <a:latin typeface="Meiryo UI" panose="020B0604030504040204" pitchFamily="50" charset="-128"/>
                <a:ea typeface="Meiryo UI" panose="020B0604030504040204" pitchFamily="50" charset="-128"/>
              </a:rPr>
              <a:t>以上</a:t>
            </a:r>
            <a:r>
              <a:rPr kumimoji="1" lang="ja-JP" altLang="en-US" sz="1400" dirty="0">
                <a:solidFill>
                  <a:srgbClr val="FF0000"/>
                </a:solidFill>
                <a:latin typeface="Meiryo UI" panose="020B0604030504040204" pitchFamily="50" charset="-128"/>
                <a:ea typeface="Meiryo UI" panose="020B0604030504040204" pitchFamily="50" charset="-128"/>
              </a:rPr>
              <a:t>とすること（図表内は</a:t>
            </a:r>
            <a:r>
              <a:rPr kumimoji="1" lang="en-US" altLang="ja-JP" sz="1400" dirty="0">
                <a:solidFill>
                  <a:srgbClr val="FF0000"/>
                </a:solidFill>
                <a:latin typeface="Meiryo UI" panose="020B0604030504040204" pitchFamily="50" charset="-128"/>
                <a:ea typeface="Meiryo UI" panose="020B0604030504040204" pitchFamily="50" charset="-128"/>
              </a:rPr>
              <a:t>14pt</a:t>
            </a:r>
            <a:r>
              <a:rPr kumimoji="1" lang="ja-JP" altLang="en-US" sz="1400" dirty="0">
                <a:solidFill>
                  <a:srgbClr val="FF0000"/>
                </a:solidFill>
                <a:latin typeface="Meiryo UI" panose="020B0604030504040204" pitchFamily="50" charset="-128"/>
                <a:ea typeface="Meiryo UI" panose="020B0604030504040204" pitchFamily="50" charset="-128"/>
              </a:rPr>
              <a:t>以上）</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②既定のフォント（</a:t>
            </a:r>
            <a:r>
              <a:rPr kumimoji="1" lang="en-US" altLang="ja-JP" sz="1400" b="1" u="sng" dirty="0" err="1">
                <a:solidFill>
                  <a:srgbClr val="FF0000"/>
                </a:solidFill>
                <a:latin typeface="Meiryo UI" panose="020B0604030504040204" pitchFamily="50" charset="-128"/>
                <a:ea typeface="Meiryo UI" panose="020B0604030504040204" pitchFamily="50" charset="-128"/>
              </a:rPr>
              <a:t>Meiryo</a:t>
            </a:r>
            <a:r>
              <a:rPr kumimoji="1" lang="en-US" altLang="ja-JP" sz="1400" b="1" u="sng" dirty="0">
                <a:solidFill>
                  <a:srgbClr val="FF0000"/>
                </a:solidFill>
                <a:latin typeface="Meiryo UI" panose="020B0604030504040204" pitchFamily="50" charset="-128"/>
                <a:ea typeface="Meiryo UI" panose="020B0604030504040204" pitchFamily="50" charset="-128"/>
              </a:rPr>
              <a:t> UI</a:t>
            </a:r>
            <a:r>
              <a:rPr kumimoji="1" lang="ja-JP" altLang="en-US" sz="1400" dirty="0">
                <a:solidFill>
                  <a:srgbClr val="FF0000"/>
                </a:solidFill>
                <a:latin typeface="Meiryo UI" panose="020B0604030504040204" pitchFamily="50" charset="-128"/>
                <a:ea typeface="Meiryo UI" panose="020B0604030504040204" pitchFamily="50" charset="-128"/>
              </a:rPr>
              <a:t>）を使用すること。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③各項目の枚数については、各ページ右上部に指定された上限に収まる形で記載を行うこと。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④提案する技術分野に関する通常の知識を持たない者であっても</a:t>
            </a:r>
            <a:r>
              <a:rPr kumimoji="1" lang="ja-JP" altLang="en-US" sz="1400" b="1" u="sng" dirty="0">
                <a:solidFill>
                  <a:srgbClr val="FF0000"/>
                </a:solidFill>
                <a:latin typeface="Meiryo UI" panose="020B0604030504040204" pitchFamily="50" charset="-128"/>
                <a:ea typeface="Meiryo UI" panose="020B0604030504040204" pitchFamily="50" charset="-128"/>
              </a:rPr>
              <a:t>理解できる表現</a:t>
            </a:r>
            <a:r>
              <a:rPr kumimoji="1" lang="ja-JP" altLang="en-US" sz="1400" dirty="0">
                <a:solidFill>
                  <a:srgbClr val="FF0000"/>
                </a:solidFill>
                <a:latin typeface="Meiryo UI" panose="020B0604030504040204" pitchFamily="50" charset="-128"/>
                <a:ea typeface="Meiryo UI" panose="020B0604030504040204" pitchFamily="50" charset="-128"/>
              </a:rPr>
              <a:t>を使用すること。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⑤枠線については、適宜変更を行い、行の追加等を行うこと。</a:t>
            </a:r>
          </a:p>
        </p:txBody>
      </p:sp>
      <p:sp>
        <p:nvSpPr>
          <p:cNvPr id="13" name="スライド番号プレースホルダー 12">
            <a:extLst>
              <a:ext uri="{FF2B5EF4-FFF2-40B4-BE49-F238E27FC236}">
                <a16:creationId xmlns:a16="http://schemas.microsoft.com/office/drawing/2014/main" id="{46F56145-A383-4C1E-9A89-CF3C1F65E482}"/>
              </a:ext>
            </a:extLst>
          </p:cNvPr>
          <p:cNvSpPr>
            <a:spLocks noGrp="1"/>
          </p:cNvSpPr>
          <p:nvPr>
            <p:ph type="sldNum" sz="quarter" idx="12"/>
          </p:nvPr>
        </p:nvSpPr>
        <p:spPr/>
        <p:txBody>
          <a:bodyPr/>
          <a:lstStyle/>
          <a:p>
            <a:fld id="{B284EE2F-5E75-4241-B0CA-6321F7959A1C}" type="slidenum">
              <a:rPr kumimoji="1" lang="ja-JP" altLang="en-US" smtClean="0"/>
              <a:t>1</a:t>
            </a:fld>
            <a:endParaRPr kumimoji="1" lang="ja-JP" altLang="en-US"/>
          </a:p>
        </p:txBody>
      </p:sp>
    </p:spTree>
    <p:extLst>
      <p:ext uri="{BB962C8B-B14F-4D97-AF65-F5344CB8AC3E}">
        <p14:creationId xmlns:p14="http://schemas.microsoft.com/office/powerpoint/2010/main" val="2568150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00C6E194-4128-4DEC-AAA4-B10571256A12}"/>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BE3A2071-A8A9-47CD-868A-34B6D573F98C}"/>
              </a:ext>
            </a:extLst>
          </p:cNvPr>
          <p:cNvSpPr txBox="1"/>
          <p:nvPr/>
        </p:nvSpPr>
        <p:spPr>
          <a:xfrm>
            <a:off x="207155" y="192465"/>
            <a:ext cx="1989647"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１．申請者の概要</a:t>
            </a:r>
            <a:endParaRPr lang="en-US" altLang="ja-JP" dirty="0">
              <a:latin typeface="Meiryo UI" panose="020B0604030504040204" pitchFamily="50" charset="-128"/>
              <a:ea typeface="Meiryo UI" panose="020B0604030504040204" pitchFamily="50" charset="-128"/>
            </a:endParaRPr>
          </a:p>
        </p:txBody>
      </p:sp>
      <p:graphicFrame>
        <p:nvGraphicFramePr>
          <p:cNvPr id="6" name="表 10">
            <a:extLst>
              <a:ext uri="{FF2B5EF4-FFF2-40B4-BE49-F238E27FC236}">
                <a16:creationId xmlns:a16="http://schemas.microsoft.com/office/drawing/2014/main" id="{412FD348-B90B-4CCD-A264-AA8CC554A6DE}"/>
              </a:ext>
            </a:extLst>
          </p:cNvPr>
          <p:cNvGraphicFramePr>
            <a:graphicFrameLocks noGrp="1"/>
          </p:cNvGraphicFramePr>
          <p:nvPr>
            <p:extLst>
              <p:ext uri="{D42A27DB-BD31-4B8C-83A1-F6EECF244321}">
                <p14:modId xmlns:p14="http://schemas.microsoft.com/office/powerpoint/2010/main" val="3047536146"/>
              </p:ext>
            </p:extLst>
          </p:nvPr>
        </p:nvGraphicFramePr>
        <p:xfrm>
          <a:off x="342901" y="1085850"/>
          <a:ext cx="8593944" cy="3235960"/>
        </p:xfrm>
        <a:graphic>
          <a:graphicData uri="http://schemas.openxmlformats.org/drawingml/2006/table">
            <a:tbl>
              <a:tblPr firstCol="1" bandRow="1">
                <a:tableStyleId>{7DF18680-E054-41AD-8BC1-D1AEF772440D}</a:tableStyleId>
              </a:tblPr>
              <a:tblGrid>
                <a:gridCol w="3074087">
                  <a:extLst>
                    <a:ext uri="{9D8B030D-6E8A-4147-A177-3AD203B41FA5}">
                      <a16:colId xmlns:a16="http://schemas.microsoft.com/office/drawing/2014/main" val="3078429549"/>
                    </a:ext>
                  </a:extLst>
                </a:gridCol>
                <a:gridCol w="5519857">
                  <a:extLst>
                    <a:ext uri="{9D8B030D-6E8A-4147-A177-3AD203B41FA5}">
                      <a16:colId xmlns:a16="http://schemas.microsoft.com/office/drawing/2014/main" val="2527027192"/>
                    </a:ext>
                  </a:extLst>
                </a:gridCol>
              </a:tblGrid>
              <a:tr h="370840">
                <a:tc>
                  <a:txBody>
                    <a:bodyPr/>
                    <a:lstStyle/>
                    <a:p>
                      <a:r>
                        <a:rPr kumimoji="1" lang="ja-JP" altLang="en-US" dirty="0"/>
                        <a:t>所在地</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佐賀県（○○市）</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9114170"/>
                  </a:ext>
                </a:extLst>
              </a:tr>
              <a:tr h="370840">
                <a:tc>
                  <a:txBody>
                    <a:bodyPr/>
                    <a:lstStyle/>
                    <a:p>
                      <a:r>
                        <a:rPr kumimoji="1" lang="ja-JP" altLang="en-US" dirty="0"/>
                        <a:t>本社所在地</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（〇〇県○○市）</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74400023"/>
                  </a:ext>
                </a:extLst>
              </a:tr>
              <a:tr h="370840">
                <a:tc>
                  <a:txBody>
                    <a:bodyPr/>
                    <a:lstStyle/>
                    <a:p>
                      <a:r>
                        <a:rPr kumimoji="1" lang="ja-JP" altLang="en-US" dirty="0"/>
                        <a:t>代表者</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（代表取締役　〇〇）</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25709793"/>
                  </a:ext>
                </a:extLst>
              </a:tr>
              <a:tr h="370840">
                <a:tc>
                  <a:txBody>
                    <a:bodyPr/>
                    <a:lstStyle/>
                    <a:p>
                      <a:r>
                        <a:rPr kumimoji="1" lang="ja-JP" altLang="en-US" dirty="0"/>
                        <a:t>創業年月日</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（西暦〇年〇月）</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7271855"/>
                  </a:ext>
                </a:extLst>
              </a:tr>
              <a:tr h="370840">
                <a:tc>
                  <a:txBody>
                    <a:bodyPr/>
                    <a:lstStyle/>
                    <a:p>
                      <a:r>
                        <a:rPr kumimoji="1" lang="ja-JP" altLang="en-US" dirty="0"/>
                        <a:t>資本金</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64860010"/>
                  </a:ext>
                </a:extLst>
              </a:tr>
              <a:tr h="370840">
                <a:tc>
                  <a:txBody>
                    <a:bodyPr/>
                    <a:lstStyle/>
                    <a:p>
                      <a:r>
                        <a:rPr kumimoji="1" lang="ja-JP" altLang="en-US" dirty="0"/>
                        <a:t>従業員数</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（〇名）</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60027557"/>
                  </a:ext>
                </a:extLst>
              </a:tr>
              <a:tr h="370840">
                <a:tc>
                  <a:txBody>
                    <a:bodyPr/>
                    <a:lstStyle/>
                    <a:p>
                      <a:r>
                        <a:rPr kumimoji="1" lang="ja-JP" altLang="en-US" dirty="0"/>
                        <a:t>主な事業内容</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（○○の製造・販売）</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87571763"/>
                  </a:ext>
                </a:extLst>
              </a:tr>
              <a:tr h="370840">
                <a:tc>
                  <a:txBody>
                    <a:bodyPr/>
                    <a:lstStyle/>
                    <a:p>
                      <a:r>
                        <a:rPr kumimoji="1" lang="ja-JP" altLang="en-US" dirty="0"/>
                        <a:t>直近３年以内の国・自治体等からの補助金交付実績</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（令和○年度　○○補助金）</a:t>
                      </a:r>
                      <a:endParaRPr kumimoji="1" lang="en-US" altLang="ja-JP" dirty="0"/>
                    </a:p>
                    <a:p>
                      <a:r>
                        <a:rPr kumimoji="1" lang="ja-JP" altLang="en-US" dirty="0"/>
                        <a:t>（令和○年度　○○補助金）</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5572051"/>
                  </a:ext>
                </a:extLst>
              </a:tr>
            </a:tbl>
          </a:graphicData>
        </a:graphic>
      </p:graphicFrame>
      <p:sp>
        <p:nvSpPr>
          <p:cNvPr id="7" name="テキスト ボックス 6">
            <a:extLst>
              <a:ext uri="{FF2B5EF4-FFF2-40B4-BE49-F238E27FC236}">
                <a16:creationId xmlns:a16="http://schemas.microsoft.com/office/drawing/2014/main" id="{56B0837F-4D2E-4BDA-963B-D02C1BB46717}"/>
              </a:ext>
            </a:extLst>
          </p:cNvPr>
          <p:cNvSpPr txBox="1"/>
          <p:nvPr/>
        </p:nvSpPr>
        <p:spPr>
          <a:xfrm>
            <a:off x="480061" y="4508361"/>
            <a:ext cx="3814790" cy="2246769"/>
          </a:xfrm>
          <a:prstGeom prst="rect">
            <a:avLst/>
          </a:prstGeom>
          <a:solidFill>
            <a:srgbClr val="FF5050">
              <a:alpha val="28000"/>
            </a:srgbClr>
          </a:solidFill>
          <a:ln>
            <a:solidFill>
              <a:srgbClr val="FF0000"/>
            </a:solidFill>
          </a:ln>
        </p:spPr>
        <p:txBody>
          <a:bodyPr wrap="square" rtlCol="0">
            <a:spAutoFit/>
          </a:bodyPr>
          <a:lstStyle/>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社屋の写真等があれば添付すること。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ja-JP" altLang="en-US" sz="1400" dirty="0">
              <a:solidFill>
                <a:srgbClr val="FF0000"/>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B90A2D01-3D21-4829-9F7A-FC0D12B8E598}"/>
              </a:ext>
            </a:extLst>
          </p:cNvPr>
          <p:cNvSpPr txBox="1"/>
          <p:nvPr/>
        </p:nvSpPr>
        <p:spPr>
          <a:xfrm>
            <a:off x="4849149" y="4508361"/>
            <a:ext cx="3814790" cy="2246769"/>
          </a:xfrm>
          <a:prstGeom prst="rect">
            <a:avLst/>
          </a:prstGeom>
          <a:solidFill>
            <a:srgbClr val="FF5050">
              <a:alpha val="28000"/>
            </a:srgbClr>
          </a:solidFill>
          <a:ln>
            <a:solidFill>
              <a:srgbClr val="FF0000"/>
            </a:solidFill>
          </a:ln>
        </p:spPr>
        <p:txBody>
          <a:bodyPr wrap="square" rtlCol="0">
            <a:spAutoFit/>
          </a:bodyPr>
          <a:lstStyle/>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主な製品等の写真があれば添付すること。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ja-JP" altLang="en-US" sz="14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3A7AA13-48B5-42BB-A8AB-FC2AA9FEA68D}"/>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１枚</a:t>
            </a:r>
          </a:p>
        </p:txBody>
      </p:sp>
      <p:sp>
        <p:nvSpPr>
          <p:cNvPr id="10" name="スライド番号プレースホルダー 9">
            <a:extLst>
              <a:ext uri="{FF2B5EF4-FFF2-40B4-BE49-F238E27FC236}">
                <a16:creationId xmlns:a16="http://schemas.microsoft.com/office/drawing/2014/main" id="{A09C9BEB-E533-4B8C-BE13-ABDD7653EEB9}"/>
              </a:ext>
            </a:extLst>
          </p:cNvPr>
          <p:cNvSpPr>
            <a:spLocks noGrp="1"/>
          </p:cNvSpPr>
          <p:nvPr>
            <p:ph type="sldNum" sz="quarter" idx="12"/>
          </p:nvPr>
        </p:nvSpPr>
        <p:spPr/>
        <p:txBody>
          <a:bodyPr/>
          <a:lstStyle/>
          <a:p>
            <a:fld id="{B284EE2F-5E75-4241-B0CA-6321F7959A1C}" type="slidenum">
              <a:rPr kumimoji="1" lang="ja-JP" altLang="en-US" smtClean="0"/>
              <a:t>2</a:t>
            </a:fld>
            <a:endParaRPr kumimoji="1" lang="ja-JP" altLang="en-US"/>
          </a:p>
        </p:txBody>
      </p:sp>
    </p:spTree>
    <p:extLst>
      <p:ext uri="{BB962C8B-B14F-4D97-AF65-F5344CB8AC3E}">
        <p14:creationId xmlns:p14="http://schemas.microsoft.com/office/powerpoint/2010/main" val="162138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E84EADF-9959-4676-985D-EF5B3AC32EBD}"/>
              </a:ext>
            </a:extLst>
          </p:cNvPr>
          <p:cNvSpPr txBox="1"/>
          <p:nvPr/>
        </p:nvSpPr>
        <p:spPr>
          <a:xfrm>
            <a:off x="207155" y="192465"/>
            <a:ext cx="6862776" cy="553998"/>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２．申請する事業の概要</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必要性、新規性・独創性、市場性、将来性</a:t>
            </a:r>
            <a:r>
              <a:rPr lang="en-US" altLang="ja-JP"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開発する技術・製品の必要性、新規性・独創性、市場性、将来性</a:t>
            </a:r>
            <a:endParaRPr lang="en-US" altLang="ja-JP" sz="16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24118AE9-4C1F-4C75-B665-F944041AF431}"/>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３枚</a:t>
            </a:r>
          </a:p>
        </p:txBody>
      </p:sp>
      <p:sp>
        <p:nvSpPr>
          <p:cNvPr id="8" name="スライド番号プレースホルダー 7">
            <a:extLst>
              <a:ext uri="{FF2B5EF4-FFF2-40B4-BE49-F238E27FC236}">
                <a16:creationId xmlns:a16="http://schemas.microsoft.com/office/drawing/2014/main" id="{8CC6D65B-8B38-4335-B904-FAD2BA3DE935}"/>
              </a:ext>
            </a:extLst>
          </p:cNvPr>
          <p:cNvSpPr>
            <a:spLocks noGrp="1"/>
          </p:cNvSpPr>
          <p:nvPr>
            <p:ph type="sldNum" sz="quarter" idx="12"/>
          </p:nvPr>
        </p:nvSpPr>
        <p:spPr/>
        <p:txBody>
          <a:bodyPr/>
          <a:lstStyle/>
          <a:p>
            <a:fld id="{B284EE2F-5E75-4241-B0CA-6321F7959A1C}" type="slidenum">
              <a:rPr kumimoji="1" lang="ja-JP" altLang="en-US" smtClean="0"/>
              <a:t>3</a:t>
            </a:fld>
            <a:endParaRPr kumimoji="1" lang="ja-JP" altLang="en-US"/>
          </a:p>
        </p:txBody>
      </p:sp>
      <p:cxnSp>
        <p:nvCxnSpPr>
          <p:cNvPr id="9" name="直線コネクタ 8">
            <a:extLst>
              <a:ext uri="{FF2B5EF4-FFF2-40B4-BE49-F238E27FC236}">
                <a16:creationId xmlns:a16="http://schemas.microsoft.com/office/drawing/2014/main" id="{61D33126-CADA-499D-B379-13A948884274}"/>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4547F04-8F1C-42E1-8656-0893CBDCDBAA}"/>
              </a:ext>
            </a:extLst>
          </p:cNvPr>
          <p:cNvSpPr txBox="1"/>
          <p:nvPr/>
        </p:nvSpPr>
        <p:spPr>
          <a:xfrm>
            <a:off x="207155" y="1006067"/>
            <a:ext cx="8729690" cy="954107"/>
          </a:xfrm>
          <a:prstGeom prst="rect">
            <a:avLst/>
          </a:prstGeom>
          <a:solidFill>
            <a:srgbClr val="FF5050">
              <a:alpha val="28000"/>
            </a:srgbClr>
          </a:solidFill>
          <a:ln>
            <a:solidFill>
              <a:srgbClr val="FF0000"/>
            </a:solidFill>
          </a:ln>
        </p:spPr>
        <p:txBody>
          <a:bodyPr wrap="square" rtlCol="0">
            <a:spAutoFit/>
          </a:bodyPr>
          <a:lstStyle/>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本項作成上の注意</a:t>
            </a:r>
            <a:r>
              <a:rPr kumimoji="1" lang="en-US" altLang="ja-JP" sz="1400" b="1" dirty="0">
                <a:solidFill>
                  <a:srgbClr val="FF0000"/>
                </a:solidFill>
                <a:latin typeface="Meiryo UI" panose="020B0604030504040204" pitchFamily="50" charset="-128"/>
                <a:ea typeface="Meiryo UI" panose="020B0604030504040204" pitchFamily="50" charset="-128"/>
              </a:rPr>
              <a:t>】</a:t>
            </a:r>
          </a:p>
          <a:p>
            <a:r>
              <a:rPr kumimoji="1" lang="ja-JP" altLang="en-US" sz="1400" dirty="0">
                <a:solidFill>
                  <a:srgbClr val="FF0000"/>
                </a:solidFill>
                <a:latin typeface="Meiryo UI" panose="020B0604030504040204" pitchFamily="50" charset="-128"/>
                <a:ea typeface="Meiryo UI" panose="020B0604030504040204" pitchFamily="50" charset="-128"/>
              </a:rPr>
              <a:t>①図表（写真、パース、位置図、配置図、体制図、スキーム図、グラフ、線表等）などを用い、</a:t>
            </a:r>
            <a:r>
              <a:rPr kumimoji="1" lang="ja-JP" altLang="en-US" sz="1400" b="1" u="sng" dirty="0">
                <a:solidFill>
                  <a:srgbClr val="FF0000"/>
                </a:solidFill>
                <a:latin typeface="Meiryo UI" panose="020B0604030504040204" pitchFamily="50" charset="-128"/>
                <a:ea typeface="Meiryo UI" panose="020B0604030504040204" pitchFamily="50" charset="-128"/>
              </a:rPr>
              <a:t>視覚的に表現</a:t>
            </a:r>
            <a:r>
              <a:rPr kumimoji="1" lang="ja-JP" altLang="en-US" sz="1400" dirty="0">
                <a:solidFill>
                  <a:srgbClr val="FF0000"/>
                </a:solidFill>
                <a:latin typeface="Meiryo UI" panose="020B0604030504040204" pitchFamily="50" charset="-128"/>
                <a:ea typeface="Meiryo UI" panose="020B0604030504040204" pitchFamily="50" charset="-128"/>
              </a:rPr>
              <a:t>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文字での説明は、応募用紙に記載済みのため、文字ばかりの説明にならないよう注意すること。</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②説明に</a:t>
            </a:r>
            <a:r>
              <a:rPr kumimoji="1" lang="ja-JP" altLang="en-US" sz="1400" dirty="0">
                <a:latin typeface="Meiryo UI" panose="020B0604030504040204" pitchFamily="50" charset="-128"/>
                <a:ea typeface="Meiryo UI" panose="020B0604030504040204" pitchFamily="50" charset="-128"/>
              </a:rPr>
              <a:t>当</a:t>
            </a:r>
            <a:r>
              <a:rPr kumimoji="1" lang="ja-JP" altLang="en-US" sz="1400" dirty="0">
                <a:solidFill>
                  <a:srgbClr val="FF0000"/>
                </a:solidFill>
                <a:latin typeface="Meiryo UI" panose="020B0604030504040204" pitchFamily="50" charset="-128"/>
                <a:ea typeface="Meiryo UI" panose="020B0604030504040204" pitchFamily="50" charset="-128"/>
              </a:rPr>
              <a:t>たっては</a:t>
            </a:r>
            <a:r>
              <a:rPr kumimoji="1" lang="ja-JP" altLang="en-US" sz="1400" dirty="0">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可能な限り</a:t>
            </a:r>
            <a:r>
              <a:rPr kumimoji="1" lang="ja-JP" altLang="en-US" sz="1400" dirty="0">
                <a:latin typeface="Meiryo UI" panose="020B0604030504040204" pitchFamily="50" charset="-128"/>
                <a:ea typeface="Meiryo UI" panose="020B0604030504040204" pitchFamily="50" charset="-128"/>
              </a:rPr>
              <a:t>データ等を活用した</a:t>
            </a:r>
            <a:r>
              <a:rPr kumimoji="1" lang="ja-JP" altLang="en-US" sz="1400" b="1" u="sng" dirty="0">
                <a:solidFill>
                  <a:srgbClr val="FF0000"/>
                </a:solidFill>
                <a:latin typeface="Meiryo UI" panose="020B0604030504040204" pitchFamily="50" charset="-128"/>
                <a:ea typeface="Meiryo UI" panose="020B0604030504040204" pitchFamily="50" charset="-128"/>
              </a:rPr>
              <a:t>定量的な説明</a:t>
            </a:r>
            <a:r>
              <a:rPr kumimoji="1" lang="ja-JP" altLang="en-US" sz="1400" dirty="0">
                <a:solidFill>
                  <a:srgbClr val="FF0000"/>
                </a:solidFill>
                <a:latin typeface="Meiryo UI" panose="020B0604030504040204" pitchFamily="50" charset="-128"/>
                <a:ea typeface="Meiryo UI" panose="020B0604030504040204" pitchFamily="50" charset="-128"/>
              </a:rPr>
              <a:t>を行うこと。</a:t>
            </a: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37353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E84EADF-9959-4676-985D-EF5B3AC32EBD}"/>
              </a:ext>
            </a:extLst>
          </p:cNvPr>
          <p:cNvSpPr txBox="1"/>
          <p:nvPr/>
        </p:nvSpPr>
        <p:spPr>
          <a:xfrm>
            <a:off x="207155" y="192465"/>
            <a:ext cx="6418745" cy="553998"/>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３．申請する事業の実施計画</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実現可能性</a:t>
            </a:r>
            <a:r>
              <a:rPr lang="en-US" altLang="ja-JP"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本補助事業で取り組む研究開発の背景及びこれまでの取組、研究開発の技術的課題とその解決方法</a:t>
            </a:r>
            <a:endParaRPr lang="en-US" altLang="ja-JP"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24118AE9-4C1F-4C75-B665-F944041AF431}"/>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３枚</a:t>
            </a:r>
          </a:p>
        </p:txBody>
      </p:sp>
      <p:sp>
        <p:nvSpPr>
          <p:cNvPr id="8" name="スライド番号プレースホルダー 7">
            <a:extLst>
              <a:ext uri="{FF2B5EF4-FFF2-40B4-BE49-F238E27FC236}">
                <a16:creationId xmlns:a16="http://schemas.microsoft.com/office/drawing/2014/main" id="{8CC6D65B-8B38-4335-B904-FAD2BA3DE935}"/>
              </a:ext>
            </a:extLst>
          </p:cNvPr>
          <p:cNvSpPr>
            <a:spLocks noGrp="1"/>
          </p:cNvSpPr>
          <p:nvPr>
            <p:ph type="sldNum" sz="quarter" idx="12"/>
          </p:nvPr>
        </p:nvSpPr>
        <p:spPr/>
        <p:txBody>
          <a:bodyPr/>
          <a:lstStyle/>
          <a:p>
            <a:fld id="{B284EE2F-5E75-4241-B0CA-6321F7959A1C}" type="slidenum">
              <a:rPr kumimoji="1" lang="ja-JP" altLang="en-US" smtClean="0"/>
              <a:t>4</a:t>
            </a:fld>
            <a:endParaRPr kumimoji="1" lang="ja-JP" altLang="en-US"/>
          </a:p>
        </p:txBody>
      </p:sp>
      <p:cxnSp>
        <p:nvCxnSpPr>
          <p:cNvPr id="9" name="直線コネクタ 8">
            <a:extLst>
              <a:ext uri="{FF2B5EF4-FFF2-40B4-BE49-F238E27FC236}">
                <a16:creationId xmlns:a16="http://schemas.microsoft.com/office/drawing/2014/main" id="{61D33126-CADA-499D-B379-13A948884274}"/>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82108398-3DC6-450D-825F-6EFFB0F8D9B5}"/>
              </a:ext>
            </a:extLst>
          </p:cNvPr>
          <p:cNvSpPr txBox="1"/>
          <p:nvPr/>
        </p:nvSpPr>
        <p:spPr>
          <a:xfrm>
            <a:off x="207155" y="1006067"/>
            <a:ext cx="8729690" cy="954107"/>
          </a:xfrm>
          <a:prstGeom prst="rect">
            <a:avLst/>
          </a:prstGeom>
          <a:solidFill>
            <a:srgbClr val="FF5050">
              <a:alpha val="28000"/>
            </a:srgbClr>
          </a:solidFill>
          <a:ln>
            <a:solidFill>
              <a:srgbClr val="FF0000"/>
            </a:solidFill>
          </a:ln>
        </p:spPr>
        <p:txBody>
          <a:bodyPr wrap="square" rtlCol="0">
            <a:spAutoFit/>
          </a:bodyPr>
          <a:lstStyle/>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本項作成上の注意</a:t>
            </a:r>
            <a:r>
              <a:rPr kumimoji="1" lang="en-US" altLang="ja-JP" sz="1400" b="1" dirty="0">
                <a:solidFill>
                  <a:srgbClr val="FF0000"/>
                </a:solidFill>
                <a:latin typeface="Meiryo UI" panose="020B0604030504040204" pitchFamily="50" charset="-128"/>
                <a:ea typeface="Meiryo UI" panose="020B0604030504040204" pitchFamily="50" charset="-128"/>
              </a:rPr>
              <a:t>】</a:t>
            </a:r>
          </a:p>
          <a:p>
            <a:r>
              <a:rPr kumimoji="1" lang="ja-JP" altLang="en-US" sz="1400" dirty="0">
                <a:solidFill>
                  <a:srgbClr val="FF0000"/>
                </a:solidFill>
                <a:latin typeface="Meiryo UI" panose="020B0604030504040204" pitchFamily="50" charset="-128"/>
                <a:ea typeface="Meiryo UI" panose="020B0604030504040204" pitchFamily="50" charset="-128"/>
              </a:rPr>
              <a:t>①図表（写真、パース、位置図、配置図、体制図、スキーム図、グラフ、線表等）などを用い、</a:t>
            </a:r>
            <a:r>
              <a:rPr kumimoji="1" lang="ja-JP" altLang="en-US" sz="1400" b="1" u="sng" dirty="0">
                <a:solidFill>
                  <a:srgbClr val="FF0000"/>
                </a:solidFill>
                <a:latin typeface="Meiryo UI" panose="020B0604030504040204" pitchFamily="50" charset="-128"/>
                <a:ea typeface="Meiryo UI" panose="020B0604030504040204" pitchFamily="50" charset="-128"/>
              </a:rPr>
              <a:t>視覚的に表現</a:t>
            </a:r>
            <a:r>
              <a:rPr kumimoji="1" lang="ja-JP" altLang="en-US" sz="1400" dirty="0">
                <a:solidFill>
                  <a:srgbClr val="FF0000"/>
                </a:solidFill>
                <a:latin typeface="Meiryo UI" panose="020B0604030504040204" pitchFamily="50" charset="-128"/>
                <a:ea typeface="Meiryo UI" panose="020B0604030504040204" pitchFamily="50" charset="-128"/>
              </a:rPr>
              <a:t>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文字での説明は、応募用紙に記載済みのため、文字ばかりの説明にならないよう注意すること。</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②説明に</a:t>
            </a:r>
            <a:r>
              <a:rPr kumimoji="1" lang="ja-JP" altLang="en-US" sz="1400" dirty="0">
                <a:latin typeface="Meiryo UI" panose="020B0604030504040204" pitchFamily="50" charset="-128"/>
                <a:ea typeface="Meiryo UI" panose="020B0604030504040204" pitchFamily="50" charset="-128"/>
              </a:rPr>
              <a:t>当</a:t>
            </a:r>
            <a:r>
              <a:rPr kumimoji="1" lang="ja-JP" altLang="en-US" sz="1400" dirty="0">
                <a:solidFill>
                  <a:srgbClr val="FF0000"/>
                </a:solidFill>
                <a:latin typeface="Meiryo UI" panose="020B0604030504040204" pitchFamily="50" charset="-128"/>
                <a:ea typeface="Meiryo UI" panose="020B0604030504040204" pitchFamily="50" charset="-128"/>
              </a:rPr>
              <a:t>たっては</a:t>
            </a:r>
            <a:r>
              <a:rPr kumimoji="1" lang="ja-JP" altLang="en-US" sz="1400" dirty="0">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可能な限り</a:t>
            </a:r>
            <a:r>
              <a:rPr kumimoji="1" lang="ja-JP" altLang="en-US" sz="1400" dirty="0">
                <a:latin typeface="Meiryo UI" panose="020B0604030504040204" pitchFamily="50" charset="-128"/>
                <a:ea typeface="Meiryo UI" panose="020B0604030504040204" pitchFamily="50" charset="-128"/>
              </a:rPr>
              <a:t>データ等を活用した</a:t>
            </a:r>
            <a:r>
              <a:rPr kumimoji="1" lang="ja-JP" altLang="en-US" sz="1400" b="1" u="sng" dirty="0">
                <a:solidFill>
                  <a:srgbClr val="FF0000"/>
                </a:solidFill>
                <a:latin typeface="Meiryo UI" panose="020B0604030504040204" pitchFamily="50" charset="-128"/>
                <a:ea typeface="Meiryo UI" panose="020B0604030504040204" pitchFamily="50" charset="-128"/>
              </a:rPr>
              <a:t>定量的な説明</a:t>
            </a:r>
            <a:r>
              <a:rPr kumimoji="1" lang="ja-JP" altLang="en-US" sz="1400" dirty="0">
                <a:solidFill>
                  <a:srgbClr val="FF0000"/>
                </a:solidFill>
                <a:latin typeface="Meiryo UI" panose="020B0604030504040204" pitchFamily="50" charset="-128"/>
                <a:ea typeface="Meiryo UI" panose="020B0604030504040204" pitchFamily="50" charset="-128"/>
              </a:rPr>
              <a:t>を行うこと。</a:t>
            </a: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76256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4118AE9-4C1F-4C75-B665-F944041AF431}"/>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１枚</a:t>
            </a:r>
          </a:p>
        </p:txBody>
      </p:sp>
      <p:sp>
        <p:nvSpPr>
          <p:cNvPr id="2" name="スライド番号プレースホルダー 1">
            <a:extLst>
              <a:ext uri="{FF2B5EF4-FFF2-40B4-BE49-F238E27FC236}">
                <a16:creationId xmlns:a16="http://schemas.microsoft.com/office/drawing/2014/main" id="{4FC3C346-5D0F-41DF-8A7B-7B29F22BB0D7}"/>
              </a:ext>
            </a:extLst>
          </p:cNvPr>
          <p:cNvSpPr>
            <a:spLocks noGrp="1"/>
          </p:cNvSpPr>
          <p:nvPr>
            <p:ph type="sldNum" sz="quarter" idx="12"/>
          </p:nvPr>
        </p:nvSpPr>
        <p:spPr/>
        <p:txBody>
          <a:bodyPr/>
          <a:lstStyle/>
          <a:p>
            <a:fld id="{B284EE2F-5E75-4241-B0CA-6321F7959A1C}" type="slidenum">
              <a:rPr kumimoji="1" lang="ja-JP" altLang="en-US" smtClean="0"/>
              <a:t>5</a:t>
            </a:fld>
            <a:endParaRPr kumimoji="1" lang="ja-JP" altLang="en-US"/>
          </a:p>
        </p:txBody>
      </p:sp>
      <p:graphicFrame>
        <p:nvGraphicFramePr>
          <p:cNvPr id="3" name="表 5">
            <a:extLst>
              <a:ext uri="{FF2B5EF4-FFF2-40B4-BE49-F238E27FC236}">
                <a16:creationId xmlns:a16="http://schemas.microsoft.com/office/drawing/2014/main" id="{B677A101-5871-46D2-AA31-D210BF1B2D75}"/>
              </a:ext>
            </a:extLst>
          </p:cNvPr>
          <p:cNvGraphicFramePr>
            <a:graphicFrameLocks noGrp="1"/>
          </p:cNvGraphicFramePr>
          <p:nvPr>
            <p:extLst>
              <p:ext uri="{D42A27DB-BD31-4B8C-83A1-F6EECF244321}">
                <p14:modId xmlns:p14="http://schemas.microsoft.com/office/powerpoint/2010/main" val="704351325"/>
              </p:ext>
            </p:extLst>
          </p:nvPr>
        </p:nvGraphicFramePr>
        <p:xfrm>
          <a:off x="354330" y="1179830"/>
          <a:ext cx="8469628" cy="2595880"/>
        </p:xfrm>
        <a:graphic>
          <a:graphicData uri="http://schemas.openxmlformats.org/drawingml/2006/table">
            <a:tbl>
              <a:tblPr firstRow="1" bandRow="1">
                <a:tableStyleId>{7DF18680-E054-41AD-8BC1-D1AEF772440D}</a:tableStyleId>
              </a:tblPr>
              <a:tblGrid>
                <a:gridCol w="2660866">
                  <a:extLst>
                    <a:ext uri="{9D8B030D-6E8A-4147-A177-3AD203B41FA5}">
                      <a16:colId xmlns:a16="http://schemas.microsoft.com/office/drawing/2014/main" val="1979160197"/>
                    </a:ext>
                  </a:extLst>
                </a:gridCol>
                <a:gridCol w="645418">
                  <a:extLst>
                    <a:ext uri="{9D8B030D-6E8A-4147-A177-3AD203B41FA5}">
                      <a16:colId xmlns:a16="http://schemas.microsoft.com/office/drawing/2014/main" val="245660322"/>
                    </a:ext>
                  </a:extLst>
                </a:gridCol>
                <a:gridCol w="645418">
                  <a:extLst>
                    <a:ext uri="{9D8B030D-6E8A-4147-A177-3AD203B41FA5}">
                      <a16:colId xmlns:a16="http://schemas.microsoft.com/office/drawing/2014/main" val="268238781"/>
                    </a:ext>
                  </a:extLst>
                </a:gridCol>
                <a:gridCol w="645418">
                  <a:extLst>
                    <a:ext uri="{9D8B030D-6E8A-4147-A177-3AD203B41FA5}">
                      <a16:colId xmlns:a16="http://schemas.microsoft.com/office/drawing/2014/main" val="2747584016"/>
                    </a:ext>
                  </a:extLst>
                </a:gridCol>
                <a:gridCol w="645418">
                  <a:extLst>
                    <a:ext uri="{9D8B030D-6E8A-4147-A177-3AD203B41FA5}">
                      <a16:colId xmlns:a16="http://schemas.microsoft.com/office/drawing/2014/main" val="2123888013"/>
                    </a:ext>
                  </a:extLst>
                </a:gridCol>
                <a:gridCol w="645418">
                  <a:extLst>
                    <a:ext uri="{9D8B030D-6E8A-4147-A177-3AD203B41FA5}">
                      <a16:colId xmlns:a16="http://schemas.microsoft.com/office/drawing/2014/main" val="1990672860"/>
                    </a:ext>
                  </a:extLst>
                </a:gridCol>
                <a:gridCol w="645418">
                  <a:extLst>
                    <a:ext uri="{9D8B030D-6E8A-4147-A177-3AD203B41FA5}">
                      <a16:colId xmlns:a16="http://schemas.microsoft.com/office/drawing/2014/main" val="75291992"/>
                    </a:ext>
                  </a:extLst>
                </a:gridCol>
                <a:gridCol w="645418">
                  <a:extLst>
                    <a:ext uri="{9D8B030D-6E8A-4147-A177-3AD203B41FA5}">
                      <a16:colId xmlns:a16="http://schemas.microsoft.com/office/drawing/2014/main" val="1463815215"/>
                    </a:ext>
                  </a:extLst>
                </a:gridCol>
                <a:gridCol w="645418">
                  <a:extLst>
                    <a:ext uri="{9D8B030D-6E8A-4147-A177-3AD203B41FA5}">
                      <a16:colId xmlns:a16="http://schemas.microsoft.com/office/drawing/2014/main" val="1835899420"/>
                    </a:ext>
                  </a:extLst>
                </a:gridCol>
                <a:gridCol w="645418">
                  <a:extLst>
                    <a:ext uri="{9D8B030D-6E8A-4147-A177-3AD203B41FA5}">
                      <a16:colId xmlns:a16="http://schemas.microsoft.com/office/drawing/2014/main" val="2541676387"/>
                    </a:ext>
                  </a:extLst>
                </a:gridCol>
              </a:tblGrid>
              <a:tr h="370840">
                <a:tc>
                  <a:txBody>
                    <a:bodyPr/>
                    <a:lstStyle/>
                    <a:p>
                      <a:pPr algn="ctr"/>
                      <a:r>
                        <a:rPr kumimoji="1" lang="ja-JP" altLang="en-US" dirty="0"/>
                        <a:t>実施項目</a:t>
                      </a:r>
                    </a:p>
                  </a:txBody>
                  <a:tcPr/>
                </a:tc>
                <a:tc>
                  <a:txBody>
                    <a:bodyPr/>
                    <a:lstStyle/>
                    <a:p>
                      <a:pPr algn="ctr"/>
                      <a:r>
                        <a:rPr kumimoji="1" lang="en-US" altLang="ja-JP" dirty="0"/>
                        <a:t>5</a:t>
                      </a:r>
                      <a:r>
                        <a:rPr kumimoji="1" lang="ja-JP" altLang="en-US" dirty="0"/>
                        <a:t>月</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a:t>6</a:t>
                      </a:r>
                      <a:r>
                        <a:rPr kumimoji="1" lang="ja-JP" altLang="en-US"/>
                        <a:t>月</a:t>
                      </a:r>
                      <a:endParaRPr kumimoji="1" lang="ja-JP" altLang="en-US" dirty="0"/>
                    </a:p>
                  </a:txBody>
                  <a:tcPr/>
                </a:tc>
                <a:tc>
                  <a:txBody>
                    <a:bodyPr/>
                    <a:lstStyle/>
                    <a:p>
                      <a:pPr algn="ctr"/>
                      <a:r>
                        <a:rPr kumimoji="1" lang="en-US" altLang="ja-JP" dirty="0"/>
                        <a:t>7</a:t>
                      </a:r>
                      <a:r>
                        <a:rPr kumimoji="1" lang="ja-JP" altLang="en-US" dirty="0"/>
                        <a:t>月</a:t>
                      </a:r>
                    </a:p>
                  </a:txBody>
                  <a:tcPr/>
                </a:tc>
                <a:tc>
                  <a:txBody>
                    <a:bodyPr/>
                    <a:lstStyle/>
                    <a:p>
                      <a:pPr algn="ctr"/>
                      <a:r>
                        <a:rPr kumimoji="1" lang="en-US" altLang="ja-JP" dirty="0"/>
                        <a:t>8</a:t>
                      </a:r>
                      <a:r>
                        <a:rPr kumimoji="1" lang="ja-JP" altLang="en-US" dirty="0"/>
                        <a:t>月</a:t>
                      </a:r>
                    </a:p>
                  </a:txBody>
                  <a:tcPr/>
                </a:tc>
                <a:tc>
                  <a:txBody>
                    <a:bodyPr/>
                    <a:lstStyle/>
                    <a:p>
                      <a:pPr algn="ctr"/>
                      <a:r>
                        <a:rPr kumimoji="1" lang="en-US" altLang="ja-JP" dirty="0"/>
                        <a:t>9</a:t>
                      </a:r>
                      <a:r>
                        <a:rPr kumimoji="1" lang="ja-JP" altLang="en-US" dirty="0"/>
                        <a:t>月</a:t>
                      </a:r>
                    </a:p>
                  </a:txBody>
                  <a:tcPr/>
                </a:tc>
                <a:tc>
                  <a:txBody>
                    <a:bodyPr/>
                    <a:lstStyle/>
                    <a:p>
                      <a:pPr algn="ctr"/>
                      <a:r>
                        <a:rPr kumimoji="1" lang="en-US" altLang="ja-JP" dirty="0"/>
                        <a:t>10</a:t>
                      </a:r>
                      <a:r>
                        <a:rPr kumimoji="1" lang="ja-JP" altLang="en-US" dirty="0"/>
                        <a:t>月</a:t>
                      </a:r>
                    </a:p>
                  </a:txBody>
                  <a:tcPr/>
                </a:tc>
                <a:tc>
                  <a:txBody>
                    <a:bodyPr/>
                    <a:lstStyle/>
                    <a:p>
                      <a:pPr algn="ctr"/>
                      <a:r>
                        <a:rPr kumimoji="1" lang="en-US" altLang="ja-JP" dirty="0"/>
                        <a:t>11</a:t>
                      </a:r>
                      <a:r>
                        <a:rPr kumimoji="1" lang="ja-JP" altLang="en-US" dirty="0"/>
                        <a:t>月</a:t>
                      </a:r>
                    </a:p>
                  </a:txBody>
                  <a:tcPr/>
                </a:tc>
                <a:tc>
                  <a:txBody>
                    <a:bodyPr/>
                    <a:lstStyle/>
                    <a:p>
                      <a:pPr algn="ctr"/>
                      <a:r>
                        <a:rPr kumimoji="1" lang="en-US" altLang="ja-JP" dirty="0"/>
                        <a:t>12</a:t>
                      </a:r>
                      <a:r>
                        <a:rPr kumimoji="1" lang="ja-JP" altLang="en-US" dirty="0"/>
                        <a:t>月</a:t>
                      </a:r>
                    </a:p>
                  </a:txBody>
                  <a:tcPr/>
                </a:tc>
                <a:tc>
                  <a:txBody>
                    <a:bodyPr/>
                    <a:lstStyle/>
                    <a:p>
                      <a:pPr algn="ctr"/>
                      <a:r>
                        <a:rPr kumimoji="1" lang="en-US" altLang="ja-JP" dirty="0"/>
                        <a:t>1</a:t>
                      </a:r>
                      <a:r>
                        <a:rPr kumimoji="1" lang="ja-JP" altLang="en-US" dirty="0"/>
                        <a:t>月</a:t>
                      </a:r>
                    </a:p>
                  </a:txBody>
                  <a:tcPr/>
                </a:tc>
                <a:extLst>
                  <a:ext uri="{0D108BD9-81ED-4DB2-BD59-A6C34878D82A}">
                    <a16:rowId xmlns:a16="http://schemas.microsoft.com/office/drawing/2014/main" val="2198051387"/>
                  </a:ext>
                </a:extLst>
              </a:tr>
              <a:tr h="370840">
                <a:tc>
                  <a:txBody>
                    <a:bodyPr/>
                    <a:lstStyle/>
                    <a:p>
                      <a:r>
                        <a:rPr kumimoji="1" lang="ja-JP" altLang="en-US" dirty="0"/>
                        <a:t>（</a:t>
                      </a:r>
                      <a:r>
                        <a:rPr kumimoji="1" lang="en-US" altLang="ja-JP" dirty="0"/>
                        <a:t>1-1</a:t>
                      </a:r>
                      <a:r>
                        <a:rPr kumimoji="1" lang="ja-JP" altLang="en-US" dirty="0"/>
                        <a:t>○○）</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073491907"/>
                  </a:ext>
                </a:extLst>
              </a:tr>
              <a:tr h="370840">
                <a:tc>
                  <a:txBody>
                    <a:bodyPr/>
                    <a:lstStyle/>
                    <a:p>
                      <a:r>
                        <a:rPr kumimoji="1" lang="ja-JP" altLang="en-US" dirty="0"/>
                        <a:t>（</a:t>
                      </a:r>
                      <a:r>
                        <a:rPr kumimoji="1" lang="en-US" altLang="ja-JP" dirty="0"/>
                        <a:t>1-2</a:t>
                      </a:r>
                      <a:r>
                        <a:rPr kumimoji="1" lang="ja-JP" altLang="en-US" dirty="0"/>
                        <a:t>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219739084"/>
                  </a:ext>
                </a:extLst>
              </a:tr>
              <a:tr h="370840">
                <a:tc>
                  <a:txBody>
                    <a:bodyPr/>
                    <a:lstStyle/>
                    <a:p>
                      <a:r>
                        <a:rPr kumimoji="1" lang="ja-JP" altLang="en-US" dirty="0"/>
                        <a:t>（</a:t>
                      </a:r>
                      <a:r>
                        <a:rPr kumimoji="1" lang="en-US" altLang="ja-JP" dirty="0"/>
                        <a:t>2-1</a:t>
                      </a:r>
                      <a:r>
                        <a:rPr kumimoji="1" lang="ja-JP" altLang="en-US" dirty="0"/>
                        <a:t>○○）</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930478408"/>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757551252"/>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105008516"/>
                  </a:ext>
                </a:extLst>
              </a:tr>
              <a:tr h="37084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428935448"/>
                  </a:ext>
                </a:extLst>
              </a:tr>
            </a:tbl>
          </a:graphicData>
        </a:graphic>
      </p:graphicFrame>
      <p:sp>
        <p:nvSpPr>
          <p:cNvPr id="8" name="正方形/長方形 7">
            <a:extLst>
              <a:ext uri="{FF2B5EF4-FFF2-40B4-BE49-F238E27FC236}">
                <a16:creationId xmlns:a16="http://schemas.microsoft.com/office/drawing/2014/main" id="{DBC7DAC8-CFF7-4101-BC10-2DF17910B3F0}"/>
              </a:ext>
            </a:extLst>
          </p:cNvPr>
          <p:cNvSpPr/>
          <p:nvPr/>
        </p:nvSpPr>
        <p:spPr>
          <a:xfrm>
            <a:off x="3509010" y="4423410"/>
            <a:ext cx="2114550" cy="5829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dirty="0"/>
              <a:t>プロジェクトリーダー</a:t>
            </a:r>
          </a:p>
          <a:p>
            <a:pPr algn="ctr"/>
            <a:r>
              <a:rPr kumimoji="1" lang="ja-JP" altLang="en-US" dirty="0"/>
              <a:t>（名前）</a:t>
            </a:r>
          </a:p>
        </p:txBody>
      </p:sp>
      <p:sp>
        <p:nvSpPr>
          <p:cNvPr id="9" name="正方形/長方形 8">
            <a:extLst>
              <a:ext uri="{FF2B5EF4-FFF2-40B4-BE49-F238E27FC236}">
                <a16:creationId xmlns:a16="http://schemas.microsoft.com/office/drawing/2014/main" id="{B352B4F4-A8D1-4CF1-A1B0-57C8F790CA30}"/>
              </a:ext>
            </a:extLst>
          </p:cNvPr>
          <p:cNvSpPr/>
          <p:nvPr/>
        </p:nvSpPr>
        <p:spPr>
          <a:xfrm>
            <a:off x="1181205" y="6118860"/>
            <a:ext cx="2114550" cy="5829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dirty="0"/>
              <a:t>経理担当</a:t>
            </a:r>
          </a:p>
          <a:p>
            <a:pPr algn="ctr"/>
            <a:r>
              <a:rPr kumimoji="1" lang="ja-JP" altLang="en-US" dirty="0"/>
              <a:t>（名前）</a:t>
            </a:r>
          </a:p>
        </p:txBody>
      </p:sp>
      <p:cxnSp>
        <p:nvCxnSpPr>
          <p:cNvPr id="10" name="コネクタ: カギ線 9">
            <a:extLst>
              <a:ext uri="{FF2B5EF4-FFF2-40B4-BE49-F238E27FC236}">
                <a16:creationId xmlns:a16="http://schemas.microsoft.com/office/drawing/2014/main" id="{7B8ED2FC-3D1F-4366-8685-AC1AD29A0BB3}"/>
              </a:ext>
            </a:extLst>
          </p:cNvPr>
          <p:cNvCxnSpPr>
            <a:stCxn id="8" idx="2"/>
            <a:endCxn id="9" idx="0"/>
          </p:cNvCxnSpPr>
          <p:nvPr/>
        </p:nvCxnSpPr>
        <p:spPr>
          <a:xfrm rot="5400000">
            <a:off x="2846122" y="4398697"/>
            <a:ext cx="1112522" cy="232780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1" name="コネクタ: カギ線 10">
            <a:extLst>
              <a:ext uri="{FF2B5EF4-FFF2-40B4-BE49-F238E27FC236}">
                <a16:creationId xmlns:a16="http://schemas.microsoft.com/office/drawing/2014/main" id="{71916D71-F2EC-4560-97DC-303B9BBBA570}"/>
              </a:ext>
            </a:extLst>
          </p:cNvPr>
          <p:cNvCxnSpPr>
            <a:cxnSpLocks/>
            <a:stCxn id="8" idx="2"/>
            <a:endCxn id="12" idx="0"/>
          </p:cNvCxnSpPr>
          <p:nvPr/>
        </p:nvCxnSpPr>
        <p:spPr>
          <a:xfrm rot="16200000" flipH="1">
            <a:off x="4013886" y="5558736"/>
            <a:ext cx="1112522" cy="7725"/>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6BE8F70C-CC02-499F-9E95-E35310275F21}"/>
              </a:ext>
            </a:extLst>
          </p:cNvPr>
          <p:cNvSpPr/>
          <p:nvPr/>
        </p:nvSpPr>
        <p:spPr>
          <a:xfrm>
            <a:off x="3516735" y="6118860"/>
            <a:ext cx="2114550" cy="5829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dirty="0">
                <a:solidFill>
                  <a:schemeClr val="bg1"/>
                </a:solidFill>
              </a:rPr>
              <a:t>実施項目○○</a:t>
            </a:r>
            <a:endParaRPr kumimoji="1" lang="en-US" altLang="ja-JP" dirty="0">
              <a:solidFill>
                <a:schemeClr val="bg1"/>
              </a:solidFill>
            </a:endParaRPr>
          </a:p>
          <a:p>
            <a:pPr algn="ctr"/>
            <a:r>
              <a:rPr kumimoji="1" lang="ja-JP" altLang="en-US" dirty="0"/>
              <a:t>（名前）</a:t>
            </a:r>
          </a:p>
        </p:txBody>
      </p:sp>
      <p:sp>
        <p:nvSpPr>
          <p:cNvPr id="13" name="正方形/長方形 12">
            <a:extLst>
              <a:ext uri="{FF2B5EF4-FFF2-40B4-BE49-F238E27FC236}">
                <a16:creationId xmlns:a16="http://schemas.microsoft.com/office/drawing/2014/main" id="{45799F59-94BF-4874-90B8-BA8CB9BFAAC3}"/>
              </a:ext>
            </a:extLst>
          </p:cNvPr>
          <p:cNvSpPr/>
          <p:nvPr/>
        </p:nvSpPr>
        <p:spPr>
          <a:xfrm>
            <a:off x="5981699" y="6118860"/>
            <a:ext cx="2114550" cy="5829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dirty="0">
                <a:solidFill>
                  <a:schemeClr val="bg1"/>
                </a:solidFill>
              </a:rPr>
              <a:t>実施項目○○</a:t>
            </a:r>
            <a:endParaRPr kumimoji="1" lang="en-US" altLang="ja-JP" dirty="0">
              <a:solidFill>
                <a:schemeClr val="bg1"/>
              </a:solidFill>
            </a:endParaRPr>
          </a:p>
          <a:p>
            <a:pPr algn="ctr"/>
            <a:r>
              <a:rPr kumimoji="1" lang="ja-JP" altLang="en-US" dirty="0">
                <a:solidFill>
                  <a:schemeClr val="bg1"/>
                </a:solidFill>
              </a:rPr>
              <a:t>（名前）</a:t>
            </a:r>
          </a:p>
        </p:txBody>
      </p:sp>
      <p:cxnSp>
        <p:nvCxnSpPr>
          <p:cNvPr id="14" name="コネクタ: カギ線 13">
            <a:extLst>
              <a:ext uri="{FF2B5EF4-FFF2-40B4-BE49-F238E27FC236}">
                <a16:creationId xmlns:a16="http://schemas.microsoft.com/office/drawing/2014/main" id="{CB43502C-BF62-4C5E-908D-8606ADD1AB49}"/>
              </a:ext>
            </a:extLst>
          </p:cNvPr>
          <p:cNvCxnSpPr>
            <a:cxnSpLocks/>
            <a:stCxn id="8" idx="2"/>
            <a:endCxn id="13" idx="0"/>
          </p:cNvCxnSpPr>
          <p:nvPr/>
        </p:nvCxnSpPr>
        <p:spPr>
          <a:xfrm rot="16200000" flipH="1">
            <a:off x="5246368" y="4326254"/>
            <a:ext cx="1112522" cy="247268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D1F30D9A-DB4A-436A-A60A-B709F2ECEDEF}"/>
              </a:ext>
            </a:extLst>
          </p:cNvPr>
          <p:cNvSpPr txBox="1"/>
          <p:nvPr/>
        </p:nvSpPr>
        <p:spPr>
          <a:xfrm>
            <a:off x="354330" y="807778"/>
            <a:ext cx="1726755"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＜スケジュール＞</a:t>
            </a:r>
            <a:endParaRPr lang="en-US" altLang="ja-JP"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F873821B-E027-448A-BDA1-369061BFE010}"/>
              </a:ext>
            </a:extLst>
          </p:cNvPr>
          <p:cNvSpPr txBox="1"/>
          <p:nvPr/>
        </p:nvSpPr>
        <p:spPr>
          <a:xfrm>
            <a:off x="354329" y="4021632"/>
            <a:ext cx="1107996"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＜体制＞</a:t>
            </a:r>
            <a:endParaRPr lang="en-US" altLang="ja-JP" dirty="0">
              <a:latin typeface="Meiryo UI" panose="020B0604030504040204" pitchFamily="50" charset="-128"/>
              <a:ea typeface="Meiryo UI" panose="020B0604030504040204" pitchFamily="50" charset="-128"/>
            </a:endParaRPr>
          </a:p>
        </p:txBody>
      </p:sp>
      <p:cxnSp>
        <p:nvCxnSpPr>
          <p:cNvPr id="18" name="直線矢印コネクタ 17">
            <a:extLst>
              <a:ext uri="{FF2B5EF4-FFF2-40B4-BE49-F238E27FC236}">
                <a16:creationId xmlns:a16="http://schemas.microsoft.com/office/drawing/2014/main" id="{833CFA14-2CA3-41BA-865B-135FAE4DF5C0}"/>
              </a:ext>
            </a:extLst>
          </p:cNvPr>
          <p:cNvCxnSpPr>
            <a:cxnSpLocks/>
          </p:cNvCxnSpPr>
          <p:nvPr/>
        </p:nvCxnSpPr>
        <p:spPr>
          <a:xfrm>
            <a:off x="3623310" y="1725930"/>
            <a:ext cx="942974"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9BF7FB17-AD1F-43B5-9F2F-897FD8ABC10D}"/>
              </a:ext>
            </a:extLst>
          </p:cNvPr>
          <p:cNvCxnSpPr/>
          <p:nvPr/>
        </p:nvCxnSpPr>
        <p:spPr>
          <a:xfrm>
            <a:off x="4850130" y="2106930"/>
            <a:ext cx="942974"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47C2442A-1742-40DE-9C78-A24B42C8A47D}"/>
              </a:ext>
            </a:extLst>
          </p:cNvPr>
          <p:cNvCxnSpPr>
            <a:cxnSpLocks/>
          </p:cNvCxnSpPr>
          <p:nvPr/>
        </p:nvCxnSpPr>
        <p:spPr>
          <a:xfrm>
            <a:off x="5986463" y="2499360"/>
            <a:ext cx="1911667"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296D49C6-FE26-4B11-94F3-B617147705F8}"/>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4267D2E5-20E6-483B-8CC0-F95082927D9D}"/>
              </a:ext>
            </a:extLst>
          </p:cNvPr>
          <p:cNvSpPr txBox="1"/>
          <p:nvPr/>
        </p:nvSpPr>
        <p:spPr>
          <a:xfrm>
            <a:off x="207155" y="192465"/>
            <a:ext cx="4439036" cy="553998"/>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３．申請する事業の実施計画</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実現可能性</a:t>
            </a:r>
            <a:r>
              <a:rPr lang="en-US" altLang="ja-JP"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スケジュール・体制</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03521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4118AE9-4C1F-4C75-B665-F944041AF431}"/>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１枚</a:t>
            </a:r>
          </a:p>
        </p:txBody>
      </p:sp>
      <p:sp>
        <p:nvSpPr>
          <p:cNvPr id="2" name="スライド番号プレースホルダー 1">
            <a:extLst>
              <a:ext uri="{FF2B5EF4-FFF2-40B4-BE49-F238E27FC236}">
                <a16:creationId xmlns:a16="http://schemas.microsoft.com/office/drawing/2014/main" id="{FFF63325-B95A-4F50-BF12-03EA33FE6EF9}"/>
              </a:ext>
            </a:extLst>
          </p:cNvPr>
          <p:cNvSpPr>
            <a:spLocks noGrp="1"/>
          </p:cNvSpPr>
          <p:nvPr>
            <p:ph type="sldNum" sz="quarter" idx="12"/>
          </p:nvPr>
        </p:nvSpPr>
        <p:spPr/>
        <p:txBody>
          <a:bodyPr/>
          <a:lstStyle/>
          <a:p>
            <a:fld id="{B284EE2F-5E75-4241-B0CA-6321F7959A1C}" type="slidenum">
              <a:rPr kumimoji="1" lang="ja-JP" altLang="en-US" smtClean="0"/>
              <a:t>6</a:t>
            </a:fld>
            <a:endParaRPr kumimoji="1" lang="ja-JP" altLang="en-US"/>
          </a:p>
        </p:txBody>
      </p:sp>
      <p:graphicFrame>
        <p:nvGraphicFramePr>
          <p:cNvPr id="6" name="表 10">
            <a:extLst>
              <a:ext uri="{FF2B5EF4-FFF2-40B4-BE49-F238E27FC236}">
                <a16:creationId xmlns:a16="http://schemas.microsoft.com/office/drawing/2014/main" id="{91508273-430B-4091-B5E0-5B5D948F33C7}"/>
              </a:ext>
            </a:extLst>
          </p:cNvPr>
          <p:cNvGraphicFramePr>
            <a:graphicFrameLocks noGrp="1"/>
          </p:cNvGraphicFramePr>
          <p:nvPr>
            <p:extLst>
              <p:ext uri="{D42A27DB-BD31-4B8C-83A1-F6EECF244321}">
                <p14:modId xmlns:p14="http://schemas.microsoft.com/office/powerpoint/2010/main" val="99328711"/>
              </p:ext>
            </p:extLst>
          </p:nvPr>
        </p:nvGraphicFramePr>
        <p:xfrm>
          <a:off x="342901" y="1085850"/>
          <a:ext cx="8593945" cy="3337560"/>
        </p:xfrm>
        <a:graphic>
          <a:graphicData uri="http://schemas.openxmlformats.org/drawingml/2006/table">
            <a:tbl>
              <a:tblPr firstRow="1" lastRow="1" bandRow="1">
                <a:tableStyleId>{7DF18680-E054-41AD-8BC1-D1AEF772440D}</a:tableStyleId>
              </a:tblPr>
              <a:tblGrid>
                <a:gridCol w="1871823">
                  <a:extLst>
                    <a:ext uri="{9D8B030D-6E8A-4147-A177-3AD203B41FA5}">
                      <a16:colId xmlns:a16="http://schemas.microsoft.com/office/drawing/2014/main" val="3078429549"/>
                    </a:ext>
                  </a:extLst>
                </a:gridCol>
                <a:gridCol w="3361061">
                  <a:extLst>
                    <a:ext uri="{9D8B030D-6E8A-4147-A177-3AD203B41FA5}">
                      <a16:colId xmlns:a16="http://schemas.microsoft.com/office/drawing/2014/main" val="2527027192"/>
                    </a:ext>
                  </a:extLst>
                </a:gridCol>
                <a:gridCol w="3361061">
                  <a:extLst>
                    <a:ext uri="{9D8B030D-6E8A-4147-A177-3AD203B41FA5}">
                      <a16:colId xmlns:a16="http://schemas.microsoft.com/office/drawing/2014/main" val="193503457"/>
                    </a:ext>
                  </a:extLst>
                </a:gridCol>
              </a:tblGrid>
              <a:tr h="370840">
                <a:tc>
                  <a:txBody>
                    <a:bodyPr/>
                    <a:lstStyle/>
                    <a:p>
                      <a:pPr algn="ctr"/>
                      <a:r>
                        <a:rPr kumimoji="1" lang="ja-JP" altLang="en-US" dirty="0"/>
                        <a:t>経費区分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dirty="0"/>
                        <a:t>補助事業に要する経費（税込）</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dirty="0"/>
                        <a:t>補助金申請額</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9114170"/>
                  </a:ext>
                </a:extLst>
              </a:tr>
              <a:tr h="370840">
                <a:tc>
                  <a:txBody>
                    <a:bodyPr/>
                    <a:lstStyle/>
                    <a:p>
                      <a:r>
                        <a:rPr kumimoji="1" lang="ja-JP" altLang="en-US" dirty="0"/>
                        <a:t>消耗品費</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74400023"/>
                  </a:ext>
                </a:extLst>
              </a:tr>
              <a:tr h="370840">
                <a:tc>
                  <a:txBody>
                    <a:bodyPr/>
                    <a:lstStyle/>
                    <a:p>
                      <a:r>
                        <a:rPr kumimoji="1" lang="ja-JP" altLang="en-US" dirty="0"/>
                        <a:t>備品費</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25709793"/>
                  </a:ext>
                </a:extLst>
              </a:tr>
              <a:tr h="370840">
                <a:tc>
                  <a:txBody>
                    <a:bodyPr/>
                    <a:lstStyle/>
                    <a:p>
                      <a:r>
                        <a:rPr kumimoji="1" lang="ja-JP" altLang="en-US" dirty="0"/>
                        <a:t>役務費</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7271855"/>
                  </a:ext>
                </a:extLst>
              </a:tr>
              <a:tr h="370840">
                <a:tc>
                  <a:txBody>
                    <a:bodyPr/>
                    <a:lstStyle/>
                    <a:p>
                      <a:r>
                        <a:rPr kumimoji="1" lang="ja-JP" altLang="en-US" dirty="0"/>
                        <a:t>委託料</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64860010"/>
                  </a:ext>
                </a:extLst>
              </a:tr>
              <a:tr h="370840">
                <a:tc>
                  <a:txBody>
                    <a:bodyPr/>
                    <a:lstStyle/>
                    <a:p>
                      <a:r>
                        <a:rPr kumimoji="1" lang="ja-JP" altLang="en-US" dirty="0"/>
                        <a:t>賃借料</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60027557"/>
                  </a:ext>
                </a:extLst>
              </a:tr>
              <a:tr h="370840">
                <a:tc>
                  <a:txBody>
                    <a:bodyPr/>
                    <a:lstStyle/>
                    <a:p>
                      <a:r>
                        <a:rPr kumimoji="1" lang="ja-JP" altLang="en-US" dirty="0"/>
                        <a:t>技術導入費</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87571763"/>
                  </a:ext>
                </a:extLst>
              </a:tr>
              <a:tr h="370840">
                <a:tc>
                  <a:txBody>
                    <a:bodyPr/>
                    <a:lstStyle/>
                    <a:p>
                      <a:r>
                        <a:rPr kumimoji="1" lang="ja-JP" altLang="en-US" dirty="0"/>
                        <a:t>その他</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2503059"/>
                  </a:ext>
                </a:extLst>
              </a:tr>
              <a:tr h="370840">
                <a:tc>
                  <a:txBody>
                    <a:bodyPr/>
                    <a:lstStyle/>
                    <a:p>
                      <a:r>
                        <a:rPr kumimoji="1" lang="ja-JP" altLang="en-US" dirty="0"/>
                        <a:t>合計</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5572051"/>
                  </a:ext>
                </a:extLst>
              </a:tr>
            </a:tbl>
          </a:graphicData>
        </a:graphic>
      </p:graphicFrame>
      <p:cxnSp>
        <p:nvCxnSpPr>
          <p:cNvPr id="8" name="直線コネクタ 7">
            <a:extLst>
              <a:ext uri="{FF2B5EF4-FFF2-40B4-BE49-F238E27FC236}">
                <a16:creationId xmlns:a16="http://schemas.microsoft.com/office/drawing/2014/main" id="{687E08E9-5114-482C-93F4-64DA6F2F52F7}"/>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30C442F-9781-46A5-9B19-AB9DA0F7BB41}"/>
              </a:ext>
            </a:extLst>
          </p:cNvPr>
          <p:cNvSpPr txBox="1"/>
          <p:nvPr/>
        </p:nvSpPr>
        <p:spPr>
          <a:xfrm>
            <a:off x="207155" y="192465"/>
            <a:ext cx="4439036" cy="553998"/>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３．申請する事業の実施計画</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実現可能性</a:t>
            </a:r>
            <a:r>
              <a:rPr lang="en-US" altLang="ja-JP"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支出計画</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6530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Meiryo UI"/>
        <a:cs typeface=""/>
      </a:majorFont>
      <a:minorFont>
        <a:latin typeface="Calibr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446</TotalTime>
  <Words>809</Words>
  <Application>Microsoft Office PowerPoint</Application>
  <PresentationFormat>画面に合わせる (4:3)</PresentationFormat>
  <Paragraphs>132</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秋吉　盛司</dc:creator>
  <cp:lastModifiedBy>西村　有加里</cp:lastModifiedBy>
  <cp:revision>42</cp:revision>
  <dcterms:created xsi:type="dcterms:W3CDTF">2020-03-13T01:19:22Z</dcterms:created>
  <dcterms:modified xsi:type="dcterms:W3CDTF">2024-03-14T05:45:42Z</dcterms:modified>
</cp:coreProperties>
</file>